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ご紹介資料" id="{00CF274A-1AF3-4315-79CD-94E85A78AD85}">
          <p14:sldIdLst>
            <p14:sldId id="256"/>
            <p14:sldId id="257"/>
            <p14:sldId id="258"/>
            <p14:sldId id="259"/>
            <p14:sldId id="260"/>
            <p14:sldId id="261"/>
            <p14:sldId id="262"/>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86"/>
    <p:restoredTop sz="94610"/>
  </p:normalViewPr>
  <p:slideViewPr>
    <p:cSldViewPr snapToGrid="0" snapToObjects="1">
      <p:cViewPr varScale="1">
        <p:scale>
          <a:sx n="157" d="100"/>
          <a:sy n="157" d="100"/>
        </p:scale>
        <p:origin x="176"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952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この資料は、そなえミルを住民・社員のみなさまに紹介するかどうかを、ご担当者さまが判断するためのものです。
紹介すると決めていただいたら、A4ポスターと「期限の話」のスライドを無償でお使いいただけます。</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買ったものの期限と置き場所を覚えておき、期限が来る前に知らせる道具です。「あと何日分あるか」を計算する機能はありません。
左の画面は、登録画面です。品名だけで保存でき、期限のないもの（乾電池など）は期限を空けたまま登録できます。防災用品以外（サプリメント・調味料など）も、同じ画面で登録できます。</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公式ページ「そなえミルをつくった理由」からの引用です。
作った人の名前と顔を出しているので、住民・社員の方から質問が来たときに、誰が答えるかがはっきりしています。問い合わせ先は最後のページにあります。</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数字は民間の調査（ミドリ安全株式会社）によるもので、対象は子どもと同居する母親800名です。日本全体の数字ではないことを添えてください。
2024〜2025年は「お金がかかる」が1位でしたが、2026年に「つい忘れてしまう」が1位になりました。</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防災のために作ったアプリですが、サプリメントやプロテインの期限管理に使っている方がいます（2026年10月に対面で伺った声です。お名前は出しません）。
作った鈴木自身は、一人暮らしのころに大容量のお醤油を買って、期限を過ぎることがよくありました。賞味期限は開けずに表示どおり保存したときの期限なので、開けたあとに使い切れるかまで考えて買うことが、捨てない買い物になります。
右の数字は、家庭から捨てられる食品の量です（環境省・令和6年度推計）。10月は食品ロス削減月間なので、防災の催しだけでなく、食品ロス削減や環境の取り組みとあわせて案内していただくこともできます。
できないことも先にお伝えします。アプリが知らせるのは登録した日付で、開封後にいつまで使えるかや、食品の安全性を判定する機能ではありません。</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自治会・企業・薬局で、紹介する意味が少しずつ違います。
共通しているのは「家庭の備えの道具を、信頼できる場所から案内できる」ことです。
業務用途（オフィスの備蓄倉庫、薬局の医薬品在庫）には向いていません。法令で定められた記録の代わりにはなりませんので、必ずお伝えください。</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紹介する側が気になるのは「住民・社員の情報がどこかに集まらないか」「あとで条件が変わらないか」「何かあったとき誰が答えるか」の3つだと考えています。
そなえミルはサーバーを持たないので、提供元も利用者の中身を見られません。
無料の範囲をあとから狭めないことは、公式ページで約束しています。</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無料で使える範囲と、有料（買い切り）の範囲です。
住民・社員向けのスライドでも、アプリを紹介するページに同じことを書いています。
紹介にあたって、自治会・企業・薬局に費用はかかりません。</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233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188720"/>
            <a:ext cx="7315200" cy="1920240"/>
          </a:xfrm>
          <a:prstGeom prst="rect">
            <a:avLst/>
          </a:prstGeom>
          <a:noFill/>
          <a:ln/>
        </p:spPr>
        <p:txBody>
          <a:bodyPr wrap="square" rtlCol="0"/>
          <a:lstStyle>
            <a:lvl1pPr marL="0" indent="0" algn="l">
              <a:buNone/>
              <a:defRPr lang="en-US" sz="3600" b="1" dirty="0">
                <a:solidFill>
                  <a:srgbClr val="FFFFFF"/>
                </a:solidFill>
              </a:defRPr>
            </a:lvl1pPr>
          </a:lstStyle>
          <a:p>
            <a:pPr marL="0" indent="0" algn="l">
              <a:buNone/>
            </a:pPr>
            <a:endParaRPr lang="en-US" sz="3600" dirty="0"/>
          </a:p>
        </p:txBody>
      </p:sp>
      <p:sp>
        <p:nvSpPr>
          <p:cNvPr id="3" name="Text 0"/>
          <p:cNvSpPr>
            <a:spLocks noGrp="1"/>
          </p:cNvSpPr>
          <p:nvPr>
            <p:ph type="body" idx="101" hasCustomPrompt="1"/>
          </p:nvPr>
        </p:nvSpPr>
        <p:spPr>
          <a:xfrm>
            <a:off x="548640" y="3246120"/>
            <a:ext cx="7680960" cy="914400"/>
          </a:xfrm>
          <a:prstGeom prst="rect">
            <a:avLst/>
          </a:prstGeom>
          <a:noFill/>
          <a:ln/>
        </p:spPr>
        <p:txBody>
          <a:bodyPr wrap="square" rtlCol="0"/>
          <a:lstStyle>
            <a:lvl1pPr marL="0" indent="0">
              <a:buNone/>
              <a:defRPr lang="en-US" sz="1600" dirty="0">
                <a:solidFill>
                  <a:srgbClr val="C7DDE1"/>
                </a:solidFill>
              </a:defRPr>
            </a:lvl1pPr>
          </a:lstStyle>
          <a:p>
            <a:pPr marL="0" indent="0">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rtlCol="0"/>
          <a:lstStyle>
            <a:lvl1pPr marL="0" indent="0" algn="l">
              <a:buNone/>
              <a:defRPr lang="en-US" sz="2600" b="1" dirty="0">
                <a:solidFill>
                  <a:srgbClr val="12333D"/>
                </a:solidFill>
              </a:defRPr>
            </a:lvl1pPr>
          </a:lstStyle>
          <a:p>
            <a:pPr marL="0" indent="0" algn="l">
              <a:buNone/>
            </a:pPr>
            <a:endParaRPr lang="en-US" sz="2600" dirty="0"/>
          </a:p>
        </p:txBody>
      </p:sp>
      <p:sp>
        <p:nvSpPr>
          <p:cNvPr id="3" name="Text 0"/>
          <p:cNvSpPr>
            <a:spLocks noGrp="1"/>
          </p:cNvSpPr>
          <p:nvPr>
            <p:ph type="body" idx="101" hasCustomPrompt="1"/>
          </p:nvPr>
        </p:nvSpPr>
        <p:spPr>
          <a:xfrm>
            <a:off x="548640" y="1371600"/>
            <a:ext cx="8046720" cy="3017520"/>
          </a:xfrm>
          <a:prstGeom prst="rect">
            <a:avLst/>
          </a:prstGeom>
          <a:noFill/>
          <a:ln/>
        </p:spPr>
        <p:txBody>
          <a:bodyPr wrap="square" rtlCol="0"/>
          <a:lstStyle>
            <a:lvl1pPr marL="0" indent="0">
              <a:buNone/>
              <a:defRPr lang="en-US" sz="1600" dirty="0">
                <a:solidFill>
                  <a:srgbClr val="12333D"/>
                </a:solidFill>
              </a:defRPr>
            </a:lvl1pPr>
          </a:lstStyle>
          <a:p>
            <a:pPr marL="0" indent="0">
              <a:buNone/>
            </a:pPr>
            <a:endParaRPr lang="en-US" sz="1600" dirty="0"/>
          </a:p>
        </p:txBody>
      </p:sp>
      <p:sp>
        <p:nvSpPr>
          <p:cNvPr id="4" name="Text 0"/>
          <p:cNvSpPr/>
          <p:nvPr/>
        </p:nvSpPr>
        <p:spPr>
          <a:xfrm>
            <a:off x="548640" y="4709160"/>
            <a:ext cx="6858000" cy="274320"/>
          </a:xfrm>
          <a:prstGeom prst="rect">
            <a:avLst/>
          </a:prstGeom>
          <a:noFill/>
          <a:ln/>
        </p:spPr>
        <p:txBody>
          <a:bodyPr wrap="square" lIns="0" tIns="0" rIns="0" bIns="0" rtlCol="0" anchor="ctr"/>
          <a:lstStyle/>
          <a:p>
            <a:pPr marL="0" indent="0">
              <a:buNone/>
            </a:pPr>
            <a:r>
              <a:rPr lang="en-US" sz="900" dirty="0">
                <a:solidFill>
                  <a:srgbClr val="4B6A74"/>
                </a:solidFill>
              </a:rPr>
              <a:t>そなえミル ご紹介資料　ビ・ファルマ株式会社　sonaemiru@be-pharma.co.jp</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188720"/>
            <a:ext cx="7315200" cy="1920240"/>
          </a:xfrm>
          <a:prstGeom prst="rect">
            <a:avLst/>
          </a:prstGeom>
          <a:noFill/>
          <a:ln/>
        </p:spPr>
        <p:txBody>
          <a:bodyPr wrap="square" lIns="0" tIns="0" rIns="0" bIns="0" rtlCol="0" anchor="b"/>
          <a:lstStyle/>
          <a:p>
            <a:pPr marL="0" indent="0" algn="l">
              <a:buNone/>
            </a:pPr>
            <a:r>
              <a:rPr lang="en-US" sz="3600" b="1" dirty="0">
                <a:solidFill>
                  <a:srgbClr val="FFFFFF"/>
                </a:solidFill>
              </a:rPr>
              <a:t>住民・社員のご家庭の備えに、</a:t>
            </a:r>
            <a:endParaRPr lang="en-US" sz="3600" dirty="0"/>
          </a:p>
          <a:p>
            <a:pPr marL="0" indent="0" algn="l">
              <a:buNone/>
            </a:pPr>
            <a:r>
              <a:rPr lang="en-US" sz="3600" b="1" dirty="0">
                <a:solidFill>
                  <a:srgbClr val="FFFFFF"/>
                </a:solidFill>
              </a:rPr>
              <a:t>無料で使える道具をひとつ</a:t>
            </a:r>
            <a:endParaRPr lang="en-US" sz="3600" dirty="0"/>
          </a:p>
        </p:txBody>
      </p:sp>
      <p:sp>
        <p:nvSpPr>
          <p:cNvPr id="3" name="Text 0"/>
          <p:cNvSpPr>
            <a:spLocks noGrp="1"/>
          </p:cNvSpPr>
          <p:nvPr>
            <p:ph type="body" idx="101" hasCustomPrompt="1"/>
          </p:nvPr>
        </p:nvSpPr>
        <p:spPr>
          <a:xfrm>
            <a:off x="548640" y="3246120"/>
            <a:ext cx="7680960" cy="914400"/>
          </a:xfrm>
          <a:prstGeom prst="rect">
            <a:avLst/>
          </a:prstGeom>
          <a:noFill/>
          <a:ln/>
        </p:spPr>
        <p:txBody>
          <a:bodyPr wrap="square" lIns="0" tIns="0" rIns="0" bIns="0" rtlCol="0" anchor="t"/>
          <a:lstStyle/>
          <a:p>
            <a:pPr marL="0" indent="0">
              <a:buNone/>
            </a:pPr>
            <a:r>
              <a:rPr lang="en-US" sz="1600" b="1" dirty="0">
                <a:solidFill>
                  <a:srgbClr val="C7DDE1"/>
                </a:solidFill>
              </a:rPr>
              <a:t>防災備蓄の期限管理アプリ「そなえミル」ご紹介資料</a:t>
            </a:r>
            <a:endParaRPr lang="en-US" sz="1600" b="1" dirty="0"/>
          </a:p>
          <a:p>
            <a:pPr marL="0" indent="0">
              <a:buNone/>
            </a:pPr>
            <a:r>
              <a:rPr lang="en-US" sz="1600" b="1" dirty="0" err="1">
                <a:solidFill>
                  <a:srgbClr val="C7DDE1"/>
                </a:solidFill>
              </a:rPr>
              <a:t>自治会・企業のご担当者さま向け</a:t>
            </a:r>
            <a:r>
              <a:rPr lang="en-US" sz="1600" b="1" dirty="0">
                <a:solidFill>
                  <a:srgbClr val="C7DDE1"/>
                </a:solidFill>
              </a:rPr>
              <a:t>　／　2026年10月</a:t>
            </a:r>
            <a:endParaRPr lang="en-US" sz="1600" b="1" dirty="0"/>
          </a:p>
        </p:txBody>
      </p:sp>
      <p:pic>
        <p:nvPicPr>
          <p:cNvPr id="4" name="Image 0" descr="/home/claude/sonae/kit/assets/icon_card_sq.png"/>
          <p:cNvPicPr>
            <a:picLocks noChangeAspect="1"/>
          </p:cNvPicPr>
          <p:nvPr/>
        </p:nvPicPr>
        <p:blipFill>
          <a:blip r:embed="rId3"/>
          <a:stretch>
            <a:fillRect/>
          </a:stretch>
        </p:blipFill>
        <p:spPr>
          <a:xfrm>
            <a:off x="7223760" y="502920"/>
            <a:ext cx="1371600" cy="1371600"/>
          </a:xfrm>
          <a:prstGeom prst="ellipse">
            <a:avLst/>
          </a:prstGeom>
        </p:spPr>
      </p:pic>
      <p:sp>
        <p:nvSpPr>
          <p:cNvPr id="7" name="円/楕円 6">
            <a:extLst>
              <a:ext uri="{FF2B5EF4-FFF2-40B4-BE49-F238E27FC236}">
                <a16:creationId xmlns:a16="http://schemas.microsoft.com/office/drawing/2014/main" id="{740DC7EC-FCD2-C067-584C-86EB5CEFD210}"/>
              </a:ext>
            </a:extLst>
          </p:cNvPr>
          <p:cNvSpPr/>
          <p:nvPr/>
        </p:nvSpPr>
        <p:spPr>
          <a:xfrm>
            <a:off x="7116151" y="396147"/>
            <a:ext cx="1586818" cy="1585146"/>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8" name="Image 0" descr="/home/claude/sonae/kit/assets/icon_tile.png">
            <a:extLst>
              <a:ext uri="{FF2B5EF4-FFF2-40B4-BE49-F238E27FC236}">
                <a16:creationId xmlns:a16="http://schemas.microsoft.com/office/drawing/2014/main" id="{E3640BEC-C1F1-5FC9-0B3E-997327B95EC8}"/>
              </a:ext>
            </a:extLst>
          </p:cNvPr>
          <p:cNvPicPr>
            <a:picLocks noChangeAspect="1"/>
          </p:cNvPicPr>
          <p:nvPr/>
        </p:nvPicPr>
        <p:blipFill>
          <a:blip r:embed="rId4"/>
          <a:srcRect l="17241" t="10211" r="15833" b="13732"/>
          <a:stretch>
            <a:fillRect/>
          </a:stretch>
        </p:blipFill>
        <p:spPr>
          <a:xfrm>
            <a:off x="7393434" y="592998"/>
            <a:ext cx="1048421" cy="1191444"/>
          </a:xfrm>
          <a:prstGeom prst="rect">
            <a:avLst/>
          </a:prstGeom>
        </p:spPr>
      </p:pic>
      <p:sp>
        <p:nvSpPr>
          <p:cNvPr id="6" name="Text 0">
            <a:extLst>
              <a:ext uri="{FF2B5EF4-FFF2-40B4-BE49-F238E27FC236}">
                <a16:creationId xmlns:a16="http://schemas.microsoft.com/office/drawing/2014/main" id="{1A55F8F5-D6BF-7403-F248-6C68DF3D37C4}"/>
              </a:ext>
            </a:extLst>
          </p:cNvPr>
          <p:cNvSpPr/>
          <p:nvPr/>
        </p:nvSpPr>
        <p:spPr>
          <a:xfrm>
            <a:off x="548640" y="4709160"/>
            <a:ext cx="6858000" cy="274320"/>
          </a:xfrm>
          <a:prstGeom prst="rect">
            <a:avLst/>
          </a:prstGeom>
          <a:noFill/>
          <a:ln/>
        </p:spPr>
        <p:txBody>
          <a:bodyPr wrap="square" lIns="0" tIns="0" rIns="0" bIns="0" rtlCol="0" anchor="ctr"/>
          <a:lstStyle/>
          <a:p>
            <a:pPr marL="0" indent="0">
              <a:buNone/>
            </a:pPr>
            <a:r>
              <a:rPr lang="en-US" sz="900" dirty="0">
                <a:solidFill>
                  <a:schemeClr val="bg1"/>
                </a:solidFill>
              </a:rPr>
              <a:t>そなえミル ご紹介資料　ビ・ファルマ株式会社　sonaemiru@be-pharma.co.jp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買った備えの、期限と置き場所を覚えておくアプリ</a:t>
            </a:r>
            <a:endParaRPr lang="en-US" sz="2600" dirty="0"/>
          </a:p>
        </p:txBody>
      </p:sp>
      <p:pic>
        <p:nvPicPr>
          <p:cNvPr id="3" name="Image 0" descr="/home/claude/sonae/kit/assets/shot_register.png"/>
          <p:cNvPicPr>
            <a:picLocks noChangeAspect="1"/>
          </p:cNvPicPr>
          <p:nvPr/>
        </p:nvPicPr>
        <p:blipFill>
          <a:blip r:embed="rId3"/>
          <a:stretch>
            <a:fillRect/>
          </a:stretch>
        </p:blipFill>
        <p:spPr>
          <a:xfrm>
            <a:off x="667512" y="1156662"/>
            <a:ext cx="1481328" cy="3200400"/>
          </a:xfrm>
          <a:prstGeom prst="rect">
            <a:avLst/>
          </a:prstGeom>
        </p:spPr>
      </p:pic>
      <p:sp>
        <p:nvSpPr>
          <p:cNvPr id="4" name="Shape 1"/>
          <p:cNvSpPr/>
          <p:nvPr/>
        </p:nvSpPr>
        <p:spPr>
          <a:xfrm>
            <a:off x="2468880" y="1193184"/>
            <a:ext cx="612648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5" name="Text 2"/>
          <p:cNvSpPr txBox="1"/>
          <p:nvPr/>
        </p:nvSpPr>
        <p:spPr>
          <a:xfrm>
            <a:off x="2651760" y="1193184"/>
            <a:ext cx="1005840" cy="676656"/>
          </a:xfrm>
          <a:prstGeom prst="rect">
            <a:avLst/>
          </a:prstGeom>
          <a:noFill/>
          <a:ln/>
        </p:spPr>
        <p:txBody>
          <a:bodyPr wrap="square" lIns="0" tIns="0" rIns="0" bIns="0" rtlCol="0" anchor="ctr"/>
          <a:lstStyle/>
          <a:p>
            <a:pPr marL="0" indent="0">
              <a:buNone/>
            </a:pPr>
            <a:r>
              <a:rPr lang="en-US" sz="1400" b="1" dirty="0">
                <a:solidFill>
                  <a:srgbClr val="0B7B85"/>
                </a:solidFill>
              </a:rPr>
              <a:t>記録</a:t>
            </a:r>
            <a:endParaRPr lang="en-US" sz="1400" dirty="0"/>
          </a:p>
        </p:txBody>
      </p:sp>
      <p:sp>
        <p:nvSpPr>
          <p:cNvPr id="6" name="Text 3"/>
          <p:cNvSpPr txBox="1"/>
          <p:nvPr/>
        </p:nvSpPr>
        <p:spPr>
          <a:xfrm>
            <a:off x="3657600" y="1193184"/>
            <a:ext cx="4800600" cy="676656"/>
          </a:xfrm>
          <a:prstGeom prst="rect">
            <a:avLst/>
          </a:prstGeom>
          <a:noFill/>
          <a:ln/>
        </p:spPr>
        <p:txBody>
          <a:bodyPr wrap="square" lIns="0" tIns="0" rIns="0" bIns="0" rtlCol="0" anchor="ctr"/>
          <a:lstStyle/>
          <a:p>
            <a:pPr marL="0" indent="0">
              <a:buNone/>
            </a:pPr>
            <a:r>
              <a:rPr lang="en-US" sz="1150" dirty="0">
                <a:solidFill>
                  <a:srgbClr val="12333D"/>
                </a:solidFill>
              </a:rPr>
              <a:t>非常食・水・常備薬・携帯トイレなどを、品名・期限・置き場所で記録します。品名だけでも登録でき、サプリメントや調味料など防災用品以外も入れられます。</a:t>
            </a:r>
            <a:endParaRPr lang="en-US" sz="1150" dirty="0"/>
          </a:p>
        </p:txBody>
      </p:sp>
      <p:sp>
        <p:nvSpPr>
          <p:cNvPr id="7" name="Shape 4"/>
          <p:cNvSpPr/>
          <p:nvPr/>
        </p:nvSpPr>
        <p:spPr>
          <a:xfrm>
            <a:off x="2468880" y="1979568"/>
            <a:ext cx="612648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8" name="Text 5"/>
          <p:cNvSpPr txBox="1"/>
          <p:nvPr/>
        </p:nvSpPr>
        <p:spPr>
          <a:xfrm>
            <a:off x="2651760" y="1979568"/>
            <a:ext cx="1005840" cy="676656"/>
          </a:xfrm>
          <a:prstGeom prst="rect">
            <a:avLst/>
          </a:prstGeom>
          <a:noFill/>
          <a:ln/>
        </p:spPr>
        <p:txBody>
          <a:bodyPr wrap="square" lIns="0" tIns="0" rIns="0" bIns="0" rtlCol="0" anchor="ctr"/>
          <a:lstStyle/>
          <a:p>
            <a:pPr marL="0" indent="0">
              <a:buNone/>
            </a:pPr>
            <a:r>
              <a:rPr lang="en-US" sz="1400" b="1" dirty="0">
                <a:solidFill>
                  <a:srgbClr val="0B7B85"/>
                </a:solidFill>
              </a:rPr>
              <a:t>お知らせ</a:t>
            </a:r>
            <a:endParaRPr lang="en-US" sz="1400" dirty="0"/>
          </a:p>
        </p:txBody>
      </p:sp>
      <p:sp>
        <p:nvSpPr>
          <p:cNvPr id="9" name="Text 6"/>
          <p:cNvSpPr txBox="1"/>
          <p:nvPr/>
        </p:nvSpPr>
        <p:spPr>
          <a:xfrm>
            <a:off x="3657600" y="1979568"/>
            <a:ext cx="4800600" cy="676656"/>
          </a:xfrm>
          <a:prstGeom prst="rect">
            <a:avLst/>
          </a:prstGeom>
          <a:noFill/>
          <a:ln/>
        </p:spPr>
        <p:txBody>
          <a:bodyPr wrap="square" lIns="0" tIns="0" rIns="0" bIns="0" rtlCol="0" anchor="ctr"/>
          <a:lstStyle/>
          <a:p>
            <a:pPr marL="0" indent="0">
              <a:buNone/>
            </a:pPr>
            <a:r>
              <a:rPr lang="en-US" sz="1150" dirty="0">
                <a:solidFill>
                  <a:srgbClr val="12333D"/>
                </a:solidFill>
              </a:rPr>
              <a:t>期限が近づくと、スマホの通知が届きます（はじめは1か月前と7日前。品目ごとに変えられます）。</a:t>
            </a:r>
            <a:endParaRPr lang="en-US" sz="1150" dirty="0"/>
          </a:p>
        </p:txBody>
      </p:sp>
      <p:sp>
        <p:nvSpPr>
          <p:cNvPr id="10" name="Shape 7"/>
          <p:cNvSpPr/>
          <p:nvPr/>
        </p:nvSpPr>
        <p:spPr>
          <a:xfrm>
            <a:off x="2468880" y="2765952"/>
            <a:ext cx="612648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11" name="Text 8"/>
          <p:cNvSpPr txBox="1"/>
          <p:nvPr/>
        </p:nvSpPr>
        <p:spPr>
          <a:xfrm>
            <a:off x="2651760" y="2765952"/>
            <a:ext cx="1005840" cy="676656"/>
          </a:xfrm>
          <a:prstGeom prst="rect">
            <a:avLst/>
          </a:prstGeom>
          <a:noFill/>
          <a:ln/>
        </p:spPr>
        <p:txBody>
          <a:bodyPr wrap="square" lIns="0" tIns="0" rIns="0" bIns="0" rtlCol="0" anchor="ctr"/>
          <a:lstStyle/>
          <a:p>
            <a:pPr marL="0" indent="0">
              <a:buNone/>
            </a:pPr>
            <a:r>
              <a:rPr lang="en-US" sz="1400" b="1" dirty="0">
                <a:solidFill>
                  <a:srgbClr val="0B7B85"/>
                </a:solidFill>
              </a:rPr>
              <a:t>診断</a:t>
            </a:r>
            <a:endParaRPr lang="en-US" sz="1400" dirty="0"/>
          </a:p>
        </p:txBody>
      </p:sp>
      <p:sp>
        <p:nvSpPr>
          <p:cNvPr id="12" name="Text 9"/>
          <p:cNvSpPr txBox="1"/>
          <p:nvPr/>
        </p:nvSpPr>
        <p:spPr>
          <a:xfrm>
            <a:off x="3657600" y="2765952"/>
            <a:ext cx="4800600" cy="676656"/>
          </a:xfrm>
          <a:prstGeom prst="rect">
            <a:avLst/>
          </a:prstGeom>
          <a:noFill/>
          <a:ln/>
        </p:spPr>
        <p:txBody>
          <a:bodyPr wrap="square" lIns="0" tIns="0" rIns="0" bIns="0" rtlCol="0" anchor="ctr"/>
          <a:lstStyle/>
          <a:p>
            <a:r>
              <a:rPr lang="en-US" sz="1150" dirty="0">
                <a:solidFill>
                  <a:srgbClr val="12333D"/>
                </a:solidFill>
              </a:rPr>
              <a:t>登録したものを17の項目（</a:t>
            </a:r>
            <a:r>
              <a:rPr lang="en-US" altLang="ja-JP" sz="1150" dirty="0">
                <a:solidFill>
                  <a:srgbClr val="12333D"/>
                </a:solidFill>
              </a:rPr>
              <a:t>備蓄診断</a:t>
            </a:r>
            <a:r>
              <a:rPr lang="en-US" sz="1150" dirty="0">
                <a:solidFill>
                  <a:srgbClr val="12333D"/>
                </a:solidFill>
              </a:rPr>
              <a:t>）と照らし、まだ無い備えを品目で示します。「何を備えればいいか分からない」の入口になります。</a:t>
            </a:r>
            <a:endParaRPr lang="en-US" sz="1150" dirty="0"/>
          </a:p>
        </p:txBody>
      </p:sp>
      <p:sp>
        <p:nvSpPr>
          <p:cNvPr id="13" name="Shape 10"/>
          <p:cNvSpPr/>
          <p:nvPr/>
        </p:nvSpPr>
        <p:spPr>
          <a:xfrm>
            <a:off x="2468880" y="3552336"/>
            <a:ext cx="612648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14" name="Text 11"/>
          <p:cNvSpPr txBox="1"/>
          <p:nvPr/>
        </p:nvSpPr>
        <p:spPr>
          <a:xfrm>
            <a:off x="2651760" y="3552336"/>
            <a:ext cx="1005840" cy="676656"/>
          </a:xfrm>
          <a:prstGeom prst="rect">
            <a:avLst/>
          </a:prstGeom>
          <a:noFill/>
          <a:ln/>
        </p:spPr>
        <p:txBody>
          <a:bodyPr wrap="square" lIns="0" tIns="0" rIns="0" bIns="0" rtlCol="0" anchor="ctr"/>
          <a:lstStyle/>
          <a:p>
            <a:pPr marL="0" indent="0">
              <a:buNone/>
            </a:pPr>
            <a:r>
              <a:rPr lang="en-US" sz="1400" b="1" dirty="0">
                <a:solidFill>
                  <a:srgbClr val="0B7B85"/>
                </a:solidFill>
              </a:rPr>
              <a:t>家族</a:t>
            </a:r>
            <a:endParaRPr lang="en-US" sz="1400" dirty="0"/>
          </a:p>
        </p:txBody>
      </p:sp>
      <p:sp>
        <p:nvSpPr>
          <p:cNvPr id="15" name="Text 12"/>
          <p:cNvSpPr txBox="1"/>
          <p:nvPr/>
        </p:nvSpPr>
        <p:spPr>
          <a:xfrm>
            <a:off x="3657600" y="3552336"/>
            <a:ext cx="4800600" cy="676656"/>
          </a:xfrm>
          <a:prstGeom prst="rect">
            <a:avLst/>
          </a:prstGeom>
          <a:noFill/>
          <a:ln/>
        </p:spPr>
        <p:txBody>
          <a:bodyPr wrap="square" lIns="0" tIns="0" rIns="0" bIns="0" rtlCol="0" anchor="ctr"/>
          <a:lstStyle/>
          <a:p>
            <a:pPr marL="0" indent="0">
              <a:buNone/>
            </a:pPr>
            <a:r>
              <a:rPr lang="en-US" sz="1150" dirty="0">
                <a:solidFill>
                  <a:srgbClr val="12333D"/>
                </a:solidFill>
              </a:rPr>
              <a:t>備蓄の一覧と、避難場所などを書いた「わが家の防災メモ」を、家族のスマホに渡せます。受け取った側は圏外でも見られます。</a:t>
            </a:r>
            <a:endParaRPr lang="en-US" sz="1150" dirty="0"/>
          </a:p>
        </p:txBody>
      </p:sp>
      <p:sp>
        <p:nvSpPr>
          <p:cNvPr id="16" name="Text 13"/>
          <p:cNvSpPr txBox="1"/>
          <p:nvPr/>
        </p:nvSpPr>
        <p:spPr>
          <a:xfrm>
            <a:off x="2468880" y="4279284"/>
            <a:ext cx="6126480" cy="274320"/>
          </a:xfrm>
          <a:prstGeom prst="rect">
            <a:avLst/>
          </a:prstGeom>
          <a:noFill/>
          <a:ln/>
        </p:spPr>
        <p:txBody>
          <a:bodyPr wrap="square" lIns="0" tIns="0" rIns="0" bIns="0" rtlCol="0" anchor="ctr"/>
          <a:lstStyle/>
          <a:p>
            <a:pPr marL="0" indent="0">
              <a:buNone/>
            </a:pPr>
            <a:r>
              <a:rPr lang="en-US" sz="1050" dirty="0">
                <a:solidFill>
                  <a:srgbClr val="4B6A74"/>
                </a:solidFill>
              </a:rPr>
              <a:t>iPhone・Android。通信がなくても使えます（登録・一覧・通知）。</a:t>
            </a:r>
            <a:endParaRPr lang="en-US" sz="105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薬剤師が、自分の失敗から作りました</a:t>
            </a:r>
            <a:endParaRPr lang="en-US" sz="2600" dirty="0"/>
          </a:p>
        </p:txBody>
      </p:sp>
      <p:pic>
        <p:nvPicPr>
          <p:cNvPr id="3" name="Image 0" descr="/home/claude/sonae/kit/assets/portrait_sq.png"/>
          <p:cNvPicPr>
            <a:picLocks noChangeAspect="1"/>
          </p:cNvPicPr>
          <p:nvPr/>
        </p:nvPicPr>
        <p:blipFill>
          <a:blip r:embed="rId3"/>
          <a:stretch>
            <a:fillRect/>
          </a:stretch>
        </p:blipFill>
        <p:spPr>
          <a:xfrm>
            <a:off x="594360" y="1383867"/>
            <a:ext cx="2103120" cy="2103120"/>
          </a:xfrm>
          <a:prstGeom prst="ellipse">
            <a:avLst/>
          </a:prstGeom>
        </p:spPr>
      </p:pic>
      <p:sp>
        <p:nvSpPr>
          <p:cNvPr id="4" name="Shape 1"/>
          <p:cNvSpPr/>
          <p:nvPr/>
        </p:nvSpPr>
        <p:spPr>
          <a:xfrm>
            <a:off x="594360" y="1383867"/>
            <a:ext cx="2103120" cy="2103120"/>
          </a:xfrm>
          <a:prstGeom prst="ellipse">
            <a:avLst/>
          </a:prstGeom>
          <a:ln w="19050">
            <a:solidFill>
              <a:srgbClr val="20A8AC"/>
            </a:solidFill>
            <a:prstDash val="solid"/>
          </a:ln>
        </p:spPr>
        <p:txBody>
          <a:bodyPr/>
          <a:lstStyle/>
          <a:p>
            <a:endParaRPr lang="ja-JP" altLang="en-US"/>
          </a:p>
        </p:txBody>
      </p:sp>
      <p:sp>
        <p:nvSpPr>
          <p:cNvPr id="5" name="Text 2"/>
          <p:cNvSpPr txBox="1"/>
          <p:nvPr/>
        </p:nvSpPr>
        <p:spPr>
          <a:xfrm>
            <a:off x="365760" y="3599613"/>
            <a:ext cx="2560320" cy="365760"/>
          </a:xfrm>
          <a:prstGeom prst="rect">
            <a:avLst/>
          </a:prstGeom>
          <a:noFill/>
          <a:ln/>
        </p:spPr>
        <p:txBody>
          <a:bodyPr wrap="square" lIns="0" tIns="0" rIns="0" bIns="0" rtlCol="0" anchor="ctr"/>
          <a:lstStyle/>
          <a:p>
            <a:pPr marL="0" indent="0" algn="ctr">
              <a:buNone/>
            </a:pPr>
            <a:r>
              <a:rPr lang="en-US" sz="1400" b="1" dirty="0">
                <a:solidFill>
                  <a:srgbClr val="12333D"/>
                </a:solidFill>
              </a:rPr>
              <a:t>鈴木 佑（すずき たすく）</a:t>
            </a:r>
            <a:endParaRPr lang="en-US" sz="1400" dirty="0"/>
          </a:p>
        </p:txBody>
      </p:sp>
      <p:sp>
        <p:nvSpPr>
          <p:cNvPr id="6" name="Text 3"/>
          <p:cNvSpPr txBox="1"/>
          <p:nvPr/>
        </p:nvSpPr>
        <p:spPr>
          <a:xfrm>
            <a:off x="365760" y="3931920"/>
            <a:ext cx="2560320" cy="457200"/>
          </a:xfrm>
          <a:prstGeom prst="rect">
            <a:avLst/>
          </a:prstGeom>
          <a:noFill/>
          <a:ln/>
        </p:spPr>
        <p:txBody>
          <a:bodyPr wrap="square" lIns="0" tIns="0" rIns="0" bIns="0" rtlCol="0" anchor="ctr"/>
          <a:lstStyle/>
          <a:p>
            <a:pPr marL="0" indent="0" algn="ctr">
              <a:buNone/>
            </a:pPr>
            <a:r>
              <a:rPr lang="en-US" sz="1050" dirty="0" err="1">
                <a:solidFill>
                  <a:srgbClr val="4B6A74"/>
                </a:solidFill>
              </a:rPr>
              <a:t>ビ・ファルマ株式会社</a:t>
            </a:r>
            <a:r>
              <a:rPr lang="en-US" sz="1050" dirty="0">
                <a:solidFill>
                  <a:srgbClr val="4B6A74"/>
                </a:solidFill>
              </a:rPr>
              <a:t> </a:t>
            </a:r>
            <a:r>
              <a:rPr lang="en-US" sz="1050" dirty="0" err="1">
                <a:solidFill>
                  <a:srgbClr val="4B6A74"/>
                </a:solidFill>
              </a:rPr>
              <a:t>代表取締役</a:t>
            </a:r>
            <a:endParaRPr lang="en-US" sz="1050" dirty="0">
              <a:solidFill>
                <a:srgbClr val="4B6A74"/>
              </a:solidFill>
            </a:endParaRPr>
          </a:p>
        </p:txBody>
      </p:sp>
      <p:sp>
        <p:nvSpPr>
          <p:cNvPr id="7" name="Shape 4"/>
          <p:cNvSpPr/>
          <p:nvPr/>
        </p:nvSpPr>
        <p:spPr>
          <a:xfrm>
            <a:off x="3108960" y="1371600"/>
            <a:ext cx="5486400" cy="3108960"/>
          </a:xfrm>
          <a:prstGeom prst="roundRect">
            <a:avLst>
              <a:gd name="adj" fmla="val 3529"/>
            </a:avLst>
          </a:prstGeom>
          <a:solidFill>
            <a:srgbClr val="E9F6F7"/>
          </a:solidFill>
          <a:ln w="12700">
            <a:solidFill>
              <a:srgbClr val="E9F6F7"/>
            </a:solidFill>
            <a:prstDash val="solid"/>
          </a:ln>
        </p:spPr>
        <p:txBody>
          <a:bodyPr/>
          <a:lstStyle/>
          <a:p>
            <a:endParaRPr lang="ja-JP" altLang="en-US"/>
          </a:p>
        </p:txBody>
      </p:sp>
      <p:sp>
        <p:nvSpPr>
          <p:cNvPr id="8" name="Text 5"/>
          <p:cNvSpPr txBox="1"/>
          <p:nvPr/>
        </p:nvSpPr>
        <p:spPr>
          <a:xfrm>
            <a:off x="3383280" y="1554480"/>
            <a:ext cx="4937760" cy="2377440"/>
          </a:xfrm>
          <a:prstGeom prst="rect">
            <a:avLst/>
          </a:prstGeom>
          <a:noFill/>
          <a:ln/>
        </p:spPr>
        <p:txBody>
          <a:bodyPr wrap="square" lIns="0" tIns="0" rIns="0" bIns="0" rtlCol="0" anchor="t"/>
          <a:lstStyle/>
          <a:p>
            <a:pPr marL="0" indent="0">
              <a:buNone/>
            </a:pPr>
            <a:r>
              <a:rPr lang="en-US" sz="1350" dirty="0">
                <a:solidFill>
                  <a:srgbClr val="12333D"/>
                </a:solidFill>
              </a:rPr>
              <a:t>私自身、備蓄はしていました。それでも、どこに置いたか忘れる。使わないまま意識から抜けて、気づいたときには期限が切れている。何度も繰り返しました。</a:t>
            </a:r>
            <a:endParaRPr lang="en-US" sz="1350" dirty="0"/>
          </a:p>
          <a:p>
            <a:pPr marL="0" indent="0">
              <a:buNone/>
            </a:pPr>
            <a:r>
              <a:rPr lang="en-US" sz="800" dirty="0">
                <a:solidFill>
                  <a:srgbClr val="12333D"/>
                </a:solidFill>
              </a:rPr>
              <a:t> </a:t>
            </a:r>
            <a:endParaRPr lang="en-US" sz="1350" dirty="0"/>
          </a:p>
          <a:p>
            <a:pPr marL="0" indent="0">
              <a:buNone/>
            </a:pPr>
            <a:r>
              <a:rPr lang="en-US" sz="1350" dirty="0">
                <a:solidFill>
                  <a:srgbClr val="12333D"/>
                </a:solidFill>
              </a:rPr>
              <a:t>2011年の東日本大震災では、当時住んでいた横浜でも、近所の店からカップ麺や飲み物、トイレットペーパーなどがほとんどなくなりました。</a:t>
            </a:r>
            <a:endParaRPr lang="en-US" sz="1350" dirty="0"/>
          </a:p>
          <a:p>
            <a:pPr marL="0" indent="0">
              <a:buNone/>
            </a:pPr>
            <a:r>
              <a:rPr lang="en-US" sz="800" dirty="0">
                <a:solidFill>
                  <a:srgbClr val="12333D"/>
                </a:solidFill>
              </a:rPr>
              <a:t> </a:t>
            </a:r>
            <a:endParaRPr lang="en-US" sz="1350" dirty="0"/>
          </a:p>
          <a:p>
            <a:pPr marL="0" indent="0">
              <a:buNone/>
            </a:pPr>
            <a:r>
              <a:rPr lang="en-US" sz="1400" b="1" dirty="0" err="1">
                <a:solidFill>
                  <a:srgbClr val="12333D"/>
                </a:solidFill>
              </a:rPr>
              <a:t>一家にひとつの定番アプリにしたい。そう思って、開発しました</a:t>
            </a:r>
            <a:r>
              <a:rPr lang="en-US" sz="1400" b="1" dirty="0">
                <a:solidFill>
                  <a:srgbClr val="12333D"/>
                </a:solidFill>
              </a:rPr>
              <a:t>。</a:t>
            </a:r>
            <a:endParaRPr lang="en-US" sz="1400" dirty="0"/>
          </a:p>
        </p:txBody>
      </p:sp>
      <p:sp>
        <p:nvSpPr>
          <p:cNvPr id="9" name="Text 6"/>
          <p:cNvSpPr txBox="1"/>
          <p:nvPr/>
        </p:nvSpPr>
        <p:spPr>
          <a:xfrm>
            <a:off x="3383280" y="3882854"/>
            <a:ext cx="4937760" cy="365760"/>
          </a:xfrm>
          <a:prstGeom prst="rect">
            <a:avLst/>
          </a:prstGeom>
          <a:noFill/>
          <a:ln/>
        </p:spPr>
        <p:txBody>
          <a:bodyPr wrap="square" lIns="0" tIns="0" rIns="0" bIns="0" rtlCol="0" anchor="ctr"/>
          <a:lstStyle/>
          <a:p>
            <a:pPr marL="0" indent="0">
              <a:spcBef>
                <a:spcPts val="300"/>
              </a:spcBef>
              <a:buNone/>
            </a:pPr>
            <a:r>
              <a:rPr lang="en-US" sz="1050" dirty="0" err="1">
                <a:solidFill>
                  <a:srgbClr val="4B6A74"/>
                </a:solidFill>
              </a:rPr>
              <a:t>実名・顔・法人名を出して提供しています</a:t>
            </a:r>
            <a:r>
              <a:rPr lang="en-US" sz="1050" dirty="0">
                <a:solidFill>
                  <a:srgbClr val="4B6A74"/>
                </a:solidFill>
              </a:rPr>
              <a:t>。</a:t>
            </a:r>
          </a:p>
          <a:p>
            <a:pPr marL="0" indent="0">
              <a:spcBef>
                <a:spcPts val="300"/>
              </a:spcBef>
              <a:buNone/>
            </a:pPr>
            <a:r>
              <a:rPr lang="en-US" sz="1050" dirty="0" err="1">
                <a:solidFill>
                  <a:srgbClr val="4B6A74"/>
                </a:solidFill>
              </a:rPr>
              <a:t>公式ページとnoteに、つくった理由と開発の記録を書いています</a:t>
            </a:r>
            <a:r>
              <a:rPr lang="en-US" sz="1050" dirty="0">
                <a:solidFill>
                  <a:srgbClr val="4B6A74"/>
                </a:solidFill>
              </a:rPr>
              <a:t>。</a:t>
            </a:r>
            <a:endParaRPr lang="en-US" sz="105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3</a:t>
            </a:fld>
            <a:endParaRPr lang="en-US"/>
          </a:p>
        </p:txBody>
      </p:sp>
      <p:pic>
        <p:nvPicPr>
          <p:cNvPr id="12" name="Image 1" descr="/home/claude/sonae/kit/assets/qr_kit.png">
            <a:extLst>
              <a:ext uri="{FF2B5EF4-FFF2-40B4-BE49-F238E27FC236}">
                <a16:creationId xmlns:a16="http://schemas.microsoft.com/office/drawing/2014/main" id="{50DA1602-64AC-E7A0-132A-FBA2EB3239A6}"/>
              </a:ext>
            </a:extLst>
          </p:cNvPr>
          <p:cNvPicPr>
            <a:picLocks noChangeAspect="1"/>
          </p:cNvPicPr>
          <p:nvPr/>
        </p:nvPicPr>
        <p:blipFill>
          <a:blip r:embed="rId4"/>
          <a:stretch>
            <a:fillRect/>
          </a:stretch>
        </p:blipFill>
        <p:spPr>
          <a:xfrm>
            <a:off x="7544915" y="3368783"/>
            <a:ext cx="791737" cy="791737"/>
          </a:xfrm>
          <a:prstGeom prst="rect">
            <a:avLst/>
          </a:prstGeom>
        </p:spPr>
      </p:pic>
      <p:sp>
        <p:nvSpPr>
          <p:cNvPr id="13" name="Text 20">
            <a:extLst>
              <a:ext uri="{FF2B5EF4-FFF2-40B4-BE49-F238E27FC236}">
                <a16:creationId xmlns:a16="http://schemas.microsoft.com/office/drawing/2014/main" id="{5650441E-7F42-309A-97CE-E65B4CAAF638}"/>
              </a:ext>
            </a:extLst>
          </p:cNvPr>
          <p:cNvSpPr txBox="1"/>
          <p:nvPr/>
        </p:nvSpPr>
        <p:spPr>
          <a:xfrm>
            <a:off x="7072103" y="4190628"/>
            <a:ext cx="1737360" cy="228600"/>
          </a:xfrm>
          <a:prstGeom prst="rect">
            <a:avLst/>
          </a:prstGeom>
          <a:noFill/>
          <a:ln/>
        </p:spPr>
        <p:txBody>
          <a:bodyPr wrap="square" lIns="0" tIns="0" rIns="0" bIns="0" rtlCol="0" anchor="ctr"/>
          <a:lstStyle/>
          <a:p>
            <a:pPr marL="0" indent="0" algn="ctr">
              <a:buNone/>
            </a:pPr>
            <a:r>
              <a:rPr lang="en-US" sz="900" dirty="0">
                <a:solidFill>
                  <a:srgbClr val="4B6A74"/>
                </a:solidFill>
              </a:rPr>
              <a:t>公式ページ</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課題は「買うこと」より「忘れないこと」にあります</a:t>
            </a:r>
            <a:endParaRPr lang="en-US" sz="2600" dirty="0"/>
          </a:p>
        </p:txBody>
      </p:sp>
      <p:sp>
        <p:nvSpPr>
          <p:cNvPr id="3" name="Shape 1"/>
          <p:cNvSpPr/>
          <p:nvPr/>
        </p:nvSpPr>
        <p:spPr>
          <a:xfrm>
            <a:off x="548640" y="1371600"/>
            <a:ext cx="3931920" cy="1463040"/>
          </a:xfrm>
          <a:prstGeom prst="roundRect">
            <a:avLst>
              <a:gd name="adj" fmla="val 7500"/>
            </a:avLst>
          </a:prstGeom>
          <a:solidFill>
            <a:srgbClr val="FDF8ED"/>
          </a:solidFill>
          <a:ln w="12700">
            <a:solidFill>
              <a:srgbClr val="FDF8ED"/>
            </a:solidFill>
            <a:prstDash val="solid"/>
          </a:ln>
        </p:spPr>
        <p:txBody>
          <a:bodyPr/>
          <a:lstStyle/>
          <a:p>
            <a:endParaRPr lang="ja-JP" altLang="en-US"/>
          </a:p>
        </p:txBody>
      </p:sp>
      <p:sp>
        <p:nvSpPr>
          <p:cNvPr id="4" name="Text 2"/>
          <p:cNvSpPr txBox="1"/>
          <p:nvPr/>
        </p:nvSpPr>
        <p:spPr>
          <a:xfrm>
            <a:off x="777240" y="1463040"/>
            <a:ext cx="1508760" cy="1280160"/>
          </a:xfrm>
          <a:prstGeom prst="rect">
            <a:avLst/>
          </a:prstGeom>
          <a:noFill/>
          <a:ln/>
        </p:spPr>
        <p:txBody>
          <a:bodyPr wrap="square" lIns="0" tIns="0" rIns="0" bIns="0" rtlCol="0" anchor="ctr"/>
          <a:lstStyle/>
          <a:p>
            <a:pPr marL="0" indent="0">
              <a:buNone/>
            </a:pPr>
            <a:r>
              <a:rPr lang="en-US" sz="3400" b="1" dirty="0">
                <a:solidFill>
                  <a:srgbClr val="FD9735"/>
                </a:solidFill>
              </a:rPr>
              <a:t>27.4%</a:t>
            </a:r>
            <a:endParaRPr lang="en-US" sz="4000" dirty="0"/>
          </a:p>
        </p:txBody>
      </p:sp>
      <p:sp>
        <p:nvSpPr>
          <p:cNvPr id="5" name="Text 3"/>
          <p:cNvSpPr txBox="1"/>
          <p:nvPr/>
        </p:nvSpPr>
        <p:spPr>
          <a:xfrm>
            <a:off x="2331720" y="1463040"/>
            <a:ext cx="2103120" cy="1280160"/>
          </a:xfrm>
          <a:prstGeom prst="rect">
            <a:avLst/>
          </a:prstGeom>
          <a:noFill/>
          <a:ln/>
        </p:spPr>
        <p:txBody>
          <a:bodyPr wrap="square" lIns="0" tIns="0" rIns="0" bIns="0" rtlCol="0" anchor="ctr"/>
          <a:lstStyle/>
          <a:p>
            <a:pPr marL="0" indent="0">
              <a:spcBef>
                <a:spcPts val="600"/>
              </a:spcBef>
              <a:buNone/>
            </a:pPr>
            <a:r>
              <a:rPr lang="en-US" sz="1050" dirty="0">
                <a:solidFill>
                  <a:srgbClr val="12333D"/>
                </a:solidFill>
              </a:rPr>
              <a:t>非常食を備えない理由（上位3つ）</a:t>
            </a:r>
          </a:p>
          <a:p>
            <a:pPr marL="0" indent="0">
              <a:spcBef>
                <a:spcPts val="600"/>
              </a:spcBef>
              <a:buNone/>
            </a:pPr>
            <a:r>
              <a:rPr lang="en-US" sz="1050" dirty="0">
                <a:solidFill>
                  <a:srgbClr val="12333D"/>
                </a:solidFill>
              </a:rPr>
              <a:t>1：備えたいが、つい忘れてしまう</a:t>
            </a:r>
          </a:p>
          <a:p>
            <a:pPr>
              <a:spcBef>
                <a:spcPts val="600"/>
              </a:spcBef>
            </a:pPr>
            <a:r>
              <a:rPr lang="en-US" sz="1050" dirty="0">
                <a:solidFill>
                  <a:srgbClr val="12333D"/>
                </a:solidFill>
              </a:rPr>
              <a:t>2：何を備えてよいか分からない（23.2%）</a:t>
            </a:r>
          </a:p>
          <a:p>
            <a:pPr>
              <a:spcBef>
                <a:spcPts val="600"/>
              </a:spcBef>
            </a:pPr>
            <a:r>
              <a:rPr lang="en-US" sz="1050" dirty="0">
                <a:solidFill>
                  <a:srgbClr val="12333D"/>
                </a:solidFill>
              </a:rPr>
              <a:t>3：お金がかかる（20.5%）</a:t>
            </a:r>
            <a:endParaRPr lang="en-US" sz="1050" dirty="0"/>
          </a:p>
        </p:txBody>
      </p:sp>
      <p:sp>
        <p:nvSpPr>
          <p:cNvPr id="6" name="Shape 4"/>
          <p:cNvSpPr/>
          <p:nvPr/>
        </p:nvSpPr>
        <p:spPr>
          <a:xfrm>
            <a:off x="548640" y="2971800"/>
            <a:ext cx="3931920" cy="1463040"/>
          </a:xfrm>
          <a:prstGeom prst="roundRect">
            <a:avLst>
              <a:gd name="adj" fmla="val 7500"/>
            </a:avLst>
          </a:prstGeom>
          <a:solidFill>
            <a:srgbClr val="FDF8ED"/>
          </a:solidFill>
          <a:ln w="12700">
            <a:solidFill>
              <a:srgbClr val="FDF8ED"/>
            </a:solidFill>
            <a:prstDash val="solid"/>
          </a:ln>
        </p:spPr>
        <p:txBody>
          <a:bodyPr/>
          <a:lstStyle/>
          <a:p>
            <a:endParaRPr lang="ja-JP" altLang="en-US"/>
          </a:p>
        </p:txBody>
      </p:sp>
      <p:sp>
        <p:nvSpPr>
          <p:cNvPr id="7" name="Text 5"/>
          <p:cNvSpPr txBox="1"/>
          <p:nvPr/>
        </p:nvSpPr>
        <p:spPr>
          <a:xfrm>
            <a:off x="777240" y="3063240"/>
            <a:ext cx="1508760" cy="1280160"/>
          </a:xfrm>
          <a:prstGeom prst="rect">
            <a:avLst/>
          </a:prstGeom>
          <a:noFill/>
          <a:ln/>
        </p:spPr>
        <p:txBody>
          <a:bodyPr wrap="square" lIns="0" tIns="0" rIns="0" bIns="0" rtlCol="0" anchor="ctr"/>
          <a:lstStyle/>
          <a:p>
            <a:pPr marL="0" indent="0">
              <a:buNone/>
            </a:pPr>
            <a:r>
              <a:rPr lang="en-US" sz="3400" b="1" dirty="0">
                <a:solidFill>
                  <a:srgbClr val="0B7B85"/>
                </a:solidFill>
              </a:rPr>
              <a:t>12.3%</a:t>
            </a:r>
            <a:endParaRPr lang="en-US" sz="4000" dirty="0"/>
          </a:p>
        </p:txBody>
      </p:sp>
      <p:sp>
        <p:nvSpPr>
          <p:cNvPr id="8" name="Text 6"/>
          <p:cNvSpPr txBox="1"/>
          <p:nvPr/>
        </p:nvSpPr>
        <p:spPr>
          <a:xfrm>
            <a:off x="2331720" y="3063240"/>
            <a:ext cx="2103120" cy="1280160"/>
          </a:xfrm>
          <a:prstGeom prst="rect">
            <a:avLst/>
          </a:prstGeom>
          <a:noFill/>
          <a:ln/>
        </p:spPr>
        <p:txBody>
          <a:bodyPr wrap="square" lIns="0" tIns="0" rIns="0" bIns="0" rtlCol="0" anchor="ctr"/>
          <a:lstStyle/>
          <a:p>
            <a:pPr marL="0" indent="0">
              <a:buNone/>
            </a:pPr>
            <a:r>
              <a:rPr lang="en-US" sz="1050" dirty="0">
                <a:solidFill>
                  <a:srgbClr val="12333D"/>
                </a:solidFill>
              </a:rPr>
              <a:t>家族全員の3日分以上を備えている家庭。</a:t>
            </a:r>
          </a:p>
          <a:p>
            <a:pPr marL="0" indent="0">
              <a:buNone/>
            </a:pPr>
            <a:endParaRPr lang="en-US" sz="1050" dirty="0">
              <a:solidFill>
                <a:srgbClr val="12333D"/>
              </a:solidFill>
            </a:endParaRPr>
          </a:p>
          <a:p>
            <a:pPr marL="0" indent="0">
              <a:buNone/>
            </a:pPr>
            <a:r>
              <a:rPr lang="en-US" sz="1050" dirty="0">
                <a:solidFill>
                  <a:srgbClr val="12333D"/>
                </a:solidFill>
              </a:rPr>
              <a:t>備えている58.6%の中身：</a:t>
            </a:r>
          </a:p>
          <a:p>
            <a:pPr marL="0" indent="0">
              <a:buNone/>
            </a:pPr>
            <a:r>
              <a:rPr lang="en-US" sz="1050" dirty="0">
                <a:solidFill>
                  <a:srgbClr val="12333D"/>
                </a:solidFill>
              </a:rPr>
              <a:t>・1〜2日分（27.8%）</a:t>
            </a:r>
          </a:p>
          <a:p>
            <a:pPr marL="0" indent="0">
              <a:buNone/>
            </a:pPr>
            <a:r>
              <a:rPr lang="en-US" sz="1050" dirty="0">
                <a:solidFill>
                  <a:srgbClr val="12333D"/>
                </a:solidFill>
              </a:rPr>
              <a:t>・1日分に届かない（18.6%）</a:t>
            </a:r>
            <a:endParaRPr lang="en-US" sz="1050" dirty="0"/>
          </a:p>
        </p:txBody>
      </p:sp>
      <p:sp>
        <p:nvSpPr>
          <p:cNvPr id="9" name="Text 7"/>
          <p:cNvSpPr txBox="1"/>
          <p:nvPr/>
        </p:nvSpPr>
        <p:spPr>
          <a:xfrm>
            <a:off x="4754880" y="1371600"/>
            <a:ext cx="3840480" cy="2377440"/>
          </a:xfrm>
          <a:prstGeom prst="rect">
            <a:avLst/>
          </a:prstGeom>
          <a:noFill/>
          <a:ln/>
        </p:spPr>
        <p:txBody>
          <a:bodyPr wrap="square" lIns="0" tIns="0" rIns="0" bIns="0" rtlCol="0" anchor="t"/>
          <a:lstStyle/>
          <a:p>
            <a:pPr marL="0" indent="0">
              <a:spcBef>
                <a:spcPts val="600"/>
              </a:spcBef>
              <a:buNone/>
            </a:pPr>
            <a:r>
              <a:rPr lang="en-US" sz="1350" b="1" dirty="0">
                <a:solidFill>
                  <a:srgbClr val="12333D"/>
                </a:solidFill>
              </a:rPr>
              <a:t>備えていない人の多くは、備えたくないわけではありません。</a:t>
            </a:r>
            <a:endParaRPr lang="en-US" sz="1350" dirty="0"/>
          </a:p>
          <a:p>
            <a:pPr marL="0" indent="0">
              <a:spcBef>
                <a:spcPts val="600"/>
              </a:spcBef>
              <a:buNone/>
            </a:pPr>
            <a:r>
              <a:rPr lang="en-US" sz="1350" dirty="0">
                <a:solidFill>
                  <a:srgbClr val="12333D"/>
                </a:solidFill>
              </a:rPr>
              <a:t>忘れても気づける形にしておくことが、買うことの前にあります。</a:t>
            </a:r>
            <a:endParaRPr lang="en-US" sz="1350" dirty="0"/>
          </a:p>
          <a:p>
            <a:pPr marL="0" indent="0">
              <a:spcBef>
                <a:spcPts val="600"/>
              </a:spcBef>
              <a:buNone/>
            </a:pPr>
            <a:r>
              <a:rPr lang="en-US" sz="800" dirty="0">
                <a:solidFill>
                  <a:srgbClr val="12333D"/>
                </a:solidFill>
              </a:rPr>
              <a:t> </a:t>
            </a:r>
            <a:endParaRPr lang="en-US" sz="1350" dirty="0"/>
          </a:p>
          <a:p>
            <a:pPr marL="0" indent="0">
              <a:spcBef>
                <a:spcPts val="600"/>
              </a:spcBef>
              <a:buNone/>
            </a:pPr>
            <a:r>
              <a:rPr lang="en-US" sz="1350" dirty="0">
                <a:solidFill>
                  <a:srgbClr val="12333D"/>
                </a:solidFill>
              </a:rPr>
              <a:t>そなえミルは、この「忘れる」を引き受ける道具です。何を買うべきかを住民・社員に押しつけず、持っているものを使い切るところから始められます。</a:t>
            </a:r>
            <a:endParaRPr lang="en-US" sz="1350" dirty="0"/>
          </a:p>
        </p:txBody>
      </p:sp>
      <p:sp>
        <p:nvSpPr>
          <p:cNvPr id="10" name="Text 8"/>
          <p:cNvSpPr txBox="1"/>
          <p:nvPr/>
        </p:nvSpPr>
        <p:spPr>
          <a:xfrm>
            <a:off x="4754880" y="3840480"/>
            <a:ext cx="3840480" cy="685800"/>
          </a:xfrm>
          <a:prstGeom prst="rect">
            <a:avLst/>
          </a:prstGeom>
          <a:noFill/>
          <a:ln/>
        </p:spPr>
        <p:txBody>
          <a:bodyPr wrap="square" lIns="0" tIns="0" rIns="0" bIns="0" rtlCol="0" anchor="ctr"/>
          <a:lstStyle/>
          <a:p>
            <a:pPr marL="0" indent="0">
              <a:spcBef>
                <a:spcPts val="600"/>
              </a:spcBef>
              <a:buNone/>
            </a:pPr>
            <a:r>
              <a:rPr lang="en-US" sz="900" dirty="0">
                <a:solidFill>
                  <a:srgbClr val="4B6A74"/>
                </a:solidFill>
              </a:rPr>
              <a:t>出典：ミドリ安全「2026年 家庭の防災対策実態調査」（2026年3月発表・ミドリ安全調べ）。子どもと同居する20〜49歳の全国の母親800名を対象。理由は非常食を備えていない259名への単一回答。対象が限られており、日本全体の割合ではありません。</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ふだんの食品の期限にも、使われています</a:t>
            </a:r>
            <a:endParaRPr lang="en-US" sz="2600" dirty="0"/>
          </a:p>
        </p:txBody>
      </p:sp>
      <p:sp>
        <p:nvSpPr>
          <p:cNvPr id="3" name="Shape 1"/>
          <p:cNvSpPr/>
          <p:nvPr/>
        </p:nvSpPr>
        <p:spPr>
          <a:xfrm>
            <a:off x="548640" y="1137425"/>
            <a:ext cx="3931920" cy="1371600"/>
          </a:xfrm>
          <a:prstGeom prst="roundRect">
            <a:avLst>
              <a:gd name="adj" fmla="val 8000"/>
            </a:avLst>
          </a:prstGeom>
          <a:solidFill>
            <a:srgbClr val="E9F6F7"/>
          </a:solidFill>
          <a:ln w="12700">
            <a:solidFill>
              <a:srgbClr val="E9F6F7"/>
            </a:solidFill>
            <a:prstDash val="solid"/>
          </a:ln>
        </p:spPr>
        <p:txBody>
          <a:bodyPr/>
          <a:lstStyle/>
          <a:p>
            <a:endParaRPr lang="ja-JP" altLang="en-US"/>
          </a:p>
        </p:txBody>
      </p:sp>
      <p:sp>
        <p:nvSpPr>
          <p:cNvPr id="4" name="Text 2"/>
          <p:cNvSpPr txBox="1"/>
          <p:nvPr/>
        </p:nvSpPr>
        <p:spPr>
          <a:xfrm>
            <a:off x="777240" y="1210577"/>
            <a:ext cx="3566160" cy="274320"/>
          </a:xfrm>
          <a:prstGeom prst="rect">
            <a:avLst/>
          </a:prstGeom>
          <a:noFill/>
          <a:ln/>
        </p:spPr>
        <p:txBody>
          <a:bodyPr wrap="square" lIns="0" tIns="0" rIns="0" bIns="0" rtlCol="0" anchor="ctr"/>
          <a:lstStyle/>
          <a:p>
            <a:pPr marL="0" indent="0">
              <a:buNone/>
            </a:pPr>
            <a:r>
              <a:rPr lang="en-US" sz="1000" dirty="0">
                <a:solidFill>
                  <a:srgbClr val="4B6A74"/>
                </a:solidFill>
              </a:rPr>
              <a:t>利用者の方から（2026年10月・対面で）</a:t>
            </a:r>
            <a:endParaRPr lang="en-US" sz="1000" dirty="0"/>
          </a:p>
        </p:txBody>
      </p:sp>
      <p:sp>
        <p:nvSpPr>
          <p:cNvPr id="5" name="Text 3"/>
          <p:cNvSpPr txBox="1"/>
          <p:nvPr/>
        </p:nvSpPr>
        <p:spPr>
          <a:xfrm>
            <a:off x="777240" y="1466609"/>
            <a:ext cx="3566160" cy="502920"/>
          </a:xfrm>
          <a:prstGeom prst="rect">
            <a:avLst/>
          </a:prstGeom>
          <a:noFill/>
          <a:ln/>
        </p:spPr>
        <p:txBody>
          <a:bodyPr wrap="square" lIns="0" tIns="0" rIns="0" bIns="0" rtlCol="0" anchor="ctr"/>
          <a:lstStyle/>
          <a:p>
            <a:pPr marL="0" indent="0">
              <a:buNone/>
            </a:pPr>
            <a:r>
              <a:rPr lang="en-US" sz="1350" b="1" dirty="0">
                <a:solidFill>
                  <a:srgbClr val="0B7B85"/>
                </a:solidFill>
              </a:rPr>
              <a:t>「サプリメントやプロテインの期限管理に使っています」</a:t>
            </a:r>
            <a:endParaRPr lang="en-US" sz="1350" dirty="0"/>
          </a:p>
        </p:txBody>
      </p:sp>
      <p:sp>
        <p:nvSpPr>
          <p:cNvPr id="6" name="Text 4"/>
          <p:cNvSpPr txBox="1"/>
          <p:nvPr/>
        </p:nvSpPr>
        <p:spPr>
          <a:xfrm>
            <a:off x="777240" y="1978673"/>
            <a:ext cx="3566160" cy="475488"/>
          </a:xfrm>
          <a:prstGeom prst="rect">
            <a:avLst/>
          </a:prstGeom>
          <a:noFill/>
          <a:ln/>
        </p:spPr>
        <p:txBody>
          <a:bodyPr wrap="square" lIns="0" tIns="0" rIns="0" bIns="0" rtlCol="0" anchor="ctr"/>
          <a:lstStyle/>
          <a:p>
            <a:pPr marL="0" indent="0">
              <a:buNone/>
            </a:pPr>
            <a:r>
              <a:rPr lang="en-US" sz="1050" dirty="0">
                <a:solidFill>
                  <a:srgbClr val="12333D"/>
                </a:solidFill>
              </a:rPr>
              <a:t>毎日少しずつ使うものほど、容器の日付までは見ません。まとめ買いした未開封のものは、なおさらです。</a:t>
            </a:r>
            <a:endParaRPr lang="en-US" sz="1050" dirty="0"/>
          </a:p>
        </p:txBody>
      </p:sp>
      <p:sp>
        <p:nvSpPr>
          <p:cNvPr id="7" name="Shape 5"/>
          <p:cNvSpPr/>
          <p:nvPr/>
        </p:nvSpPr>
        <p:spPr>
          <a:xfrm>
            <a:off x="548640" y="2618753"/>
            <a:ext cx="3931920" cy="1444752"/>
          </a:xfrm>
          <a:prstGeom prst="roundRect">
            <a:avLst>
              <a:gd name="adj" fmla="val 7595"/>
            </a:avLst>
          </a:prstGeom>
          <a:solidFill>
            <a:srgbClr val="E9F6F7"/>
          </a:solidFill>
          <a:ln w="12700">
            <a:solidFill>
              <a:srgbClr val="E9F6F7"/>
            </a:solidFill>
            <a:prstDash val="solid"/>
          </a:ln>
        </p:spPr>
        <p:txBody>
          <a:bodyPr/>
          <a:lstStyle/>
          <a:p>
            <a:endParaRPr lang="ja-JP" altLang="en-US"/>
          </a:p>
        </p:txBody>
      </p:sp>
      <p:sp>
        <p:nvSpPr>
          <p:cNvPr id="8" name="Text 6"/>
          <p:cNvSpPr txBox="1"/>
          <p:nvPr/>
        </p:nvSpPr>
        <p:spPr>
          <a:xfrm>
            <a:off x="777240" y="2691905"/>
            <a:ext cx="3566160" cy="274320"/>
          </a:xfrm>
          <a:prstGeom prst="rect">
            <a:avLst/>
          </a:prstGeom>
          <a:noFill/>
          <a:ln/>
        </p:spPr>
        <p:txBody>
          <a:bodyPr wrap="square" lIns="0" tIns="0" rIns="0" bIns="0" rtlCol="0" anchor="ctr"/>
          <a:lstStyle/>
          <a:p>
            <a:pPr marL="0" indent="0">
              <a:buNone/>
            </a:pPr>
            <a:r>
              <a:rPr lang="en-US" sz="1000" dirty="0">
                <a:solidFill>
                  <a:srgbClr val="4B6A74"/>
                </a:solidFill>
              </a:rPr>
              <a:t>作った薬剤師の経験から</a:t>
            </a:r>
            <a:endParaRPr lang="en-US" sz="1000" dirty="0"/>
          </a:p>
        </p:txBody>
      </p:sp>
      <p:sp>
        <p:nvSpPr>
          <p:cNvPr id="9" name="Text 7"/>
          <p:cNvSpPr txBox="1"/>
          <p:nvPr/>
        </p:nvSpPr>
        <p:spPr>
          <a:xfrm>
            <a:off x="777240" y="2947937"/>
            <a:ext cx="3566160" cy="475488"/>
          </a:xfrm>
          <a:prstGeom prst="rect">
            <a:avLst/>
          </a:prstGeom>
          <a:noFill/>
          <a:ln/>
        </p:spPr>
        <p:txBody>
          <a:bodyPr wrap="square" lIns="0" tIns="0" rIns="0" bIns="0" rtlCol="0" anchor="ctr"/>
          <a:lstStyle/>
          <a:p>
            <a:pPr marL="0" indent="0">
              <a:buNone/>
            </a:pPr>
            <a:r>
              <a:rPr lang="en-US" sz="1200" b="1" dirty="0">
                <a:solidFill>
                  <a:srgbClr val="12333D"/>
                </a:solidFill>
              </a:rPr>
              <a:t>一人暮らしのころ、大容量のお醤油を買って期限を過ぎることがよくありました。</a:t>
            </a:r>
            <a:endParaRPr lang="en-US" sz="1200" dirty="0"/>
          </a:p>
        </p:txBody>
      </p:sp>
      <p:sp>
        <p:nvSpPr>
          <p:cNvPr id="10" name="Text 8"/>
          <p:cNvSpPr txBox="1"/>
          <p:nvPr/>
        </p:nvSpPr>
        <p:spPr>
          <a:xfrm>
            <a:off x="777240" y="3441713"/>
            <a:ext cx="3566160" cy="566928"/>
          </a:xfrm>
          <a:prstGeom prst="rect">
            <a:avLst/>
          </a:prstGeom>
          <a:noFill/>
          <a:ln/>
        </p:spPr>
        <p:txBody>
          <a:bodyPr wrap="square" lIns="0" tIns="0" rIns="0" bIns="0" rtlCol="0" anchor="ctr"/>
          <a:lstStyle/>
          <a:p>
            <a:pPr marL="0" indent="0">
              <a:buNone/>
            </a:pPr>
            <a:r>
              <a:rPr lang="en-US" sz="1050" dirty="0">
                <a:solidFill>
                  <a:srgbClr val="12333D"/>
                </a:solidFill>
              </a:rPr>
              <a:t>賞味期限は、開けずに表示どおりに保存したときの期限です（農林水産省）。開けたあとに使い切れるかまで考えて買うことが、捨てない買い物になります。</a:t>
            </a:r>
            <a:endParaRPr lang="en-US" sz="1050" dirty="0"/>
          </a:p>
        </p:txBody>
      </p:sp>
      <p:sp>
        <p:nvSpPr>
          <p:cNvPr id="11" name="Shape 9"/>
          <p:cNvSpPr/>
          <p:nvPr/>
        </p:nvSpPr>
        <p:spPr>
          <a:xfrm>
            <a:off x="4663440" y="1137425"/>
            <a:ext cx="3931920" cy="2926080"/>
          </a:xfrm>
          <a:prstGeom prst="roundRect">
            <a:avLst>
              <a:gd name="adj" fmla="val 3750"/>
            </a:avLst>
          </a:prstGeom>
          <a:solidFill>
            <a:srgbClr val="FDF8ED"/>
          </a:solidFill>
          <a:ln w="12700">
            <a:solidFill>
              <a:srgbClr val="FDF8ED"/>
            </a:solidFill>
            <a:prstDash val="solid"/>
          </a:ln>
        </p:spPr>
        <p:txBody>
          <a:bodyPr/>
          <a:lstStyle/>
          <a:p>
            <a:endParaRPr lang="ja-JP" altLang="en-US"/>
          </a:p>
        </p:txBody>
      </p:sp>
      <p:sp>
        <p:nvSpPr>
          <p:cNvPr id="12" name="Text 10"/>
          <p:cNvSpPr txBox="1"/>
          <p:nvPr/>
        </p:nvSpPr>
        <p:spPr>
          <a:xfrm>
            <a:off x="4892040" y="1214591"/>
            <a:ext cx="3474720" cy="694944"/>
          </a:xfrm>
          <a:prstGeom prst="rect">
            <a:avLst/>
          </a:prstGeom>
          <a:noFill/>
          <a:ln/>
        </p:spPr>
        <p:txBody>
          <a:bodyPr wrap="square" lIns="0" tIns="0" rIns="0" bIns="0" rtlCol="0" anchor="ctr"/>
          <a:lstStyle/>
          <a:p>
            <a:pPr marL="0" indent="0">
              <a:buNone/>
            </a:pPr>
            <a:r>
              <a:rPr lang="en-US" sz="3600" b="1" dirty="0">
                <a:solidFill>
                  <a:srgbClr val="0B7B85"/>
                </a:solidFill>
              </a:rPr>
              <a:t>224万トン</a:t>
            </a:r>
            <a:endParaRPr lang="en-US" sz="3600" dirty="0"/>
          </a:p>
        </p:txBody>
      </p:sp>
      <p:sp>
        <p:nvSpPr>
          <p:cNvPr id="13" name="Text 11"/>
          <p:cNvSpPr txBox="1"/>
          <p:nvPr/>
        </p:nvSpPr>
        <p:spPr>
          <a:xfrm>
            <a:off x="4892040" y="1905521"/>
            <a:ext cx="3474720" cy="502920"/>
          </a:xfrm>
          <a:prstGeom prst="rect">
            <a:avLst/>
          </a:prstGeom>
          <a:noFill/>
          <a:ln/>
        </p:spPr>
        <p:txBody>
          <a:bodyPr wrap="square" lIns="0" tIns="0" rIns="0" bIns="0" rtlCol="0" anchor="ctr"/>
          <a:lstStyle/>
          <a:p>
            <a:pPr marL="0" indent="0">
              <a:buNone/>
            </a:pPr>
            <a:r>
              <a:rPr lang="en-US" sz="1150" dirty="0">
                <a:solidFill>
                  <a:srgbClr val="12333D"/>
                </a:solidFill>
              </a:rPr>
              <a:t>本来食べられるのに、家庭から捨てられる食品の量（年間）。日本全体では461万トン。</a:t>
            </a:r>
            <a:endParaRPr lang="en-US" sz="1150" dirty="0"/>
          </a:p>
        </p:txBody>
      </p:sp>
      <p:sp>
        <p:nvSpPr>
          <p:cNvPr id="14" name="Text 12"/>
          <p:cNvSpPr txBox="1"/>
          <p:nvPr/>
        </p:nvSpPr>
        <p:spPr>
          <a:xfrm>
            <a:off x="4892040" y="2417585"/>
            <a:ext cx="3474720" cy="256032"/>
          </a:xfrm>
          <a:prstGeom prst="rect">
            <a:avLst/>
          </a:prstGeom>
          <a:noFill/>
          <a:ln/>
        </p:spPr>
        <p:txBody>
          <a:bodyPr wrap="square" lIns="0" tIns="0" rIns="0" bIns="0" rtlCol="0" anchor="ctr"/>
          <a:lstStyle/>
          <a:p>
            <a:pPr marL="0" indent="0">
              <a:buNone/>
            </a:pPr>
            <a:r>
              <a:rPr lang="en-US" sz="850" dirty="0">
                <a:solidFill>
                  <a:srgbClr val="4B6A74"/>
                </a:solidFill>
              </a:rPr>
              <a:t>出典：環境省「令和6年度 食品ロス量（推計値）」2026年6月公表</a:t>
            </a:r>
            <a:endParaRPr lang="en-US" sz="850" dirty="0"/>
          </a:p>
        </p:txBody>
      </p:sp>
      <p:sp>
        <p:nvSpPr>
          <p:cNvPr id="15" name="Text 13"/>
          <p:cNvSpPr txBox="1"/>
          <p:nvPr/>
        </p:nvSpPr>
        <p:spPr>
          <a:xfrm>
            <a:off x="4892040" y="2737625"/>
            <a:ext cx="3474720" cy="1078321"/>
          </a:xfrm>
          <a:prstGeom prst="rect">
            <a:avLst/>
          </a:prstGeom>
          <a:noFill/>
          <a:ln/>
        </p:spPr>
        <p:txBody>
          <a:bodyPr wrap="square" lIns="0" tIns="0" rIns="0" bIns="0" rtlCol="0" anchor="t"/>
          <a:lstStyle/>
          <a:p>
            <a:pPr marL="0" indent="0">
              <a:spcBef>
                <a:spcPts val="600"/>
              </a:spcBef>
              <a:buNone/>
            </a:pPr>
            <a:r>
              <a:rPr lang="en-US" sz="1050" b="1" dirty="0">
                <a:solidFill>
                  <a:srgbClr val="0B7B85"/>
                </a:solidFill>
              </a:rPr>
              <a:t>10月は「食品ロス削減月間」です</a:t>
            </a:r>
            <a:endParaRPr lang="en-US" sz="1050" dirty="0"/>
          </a:p>
          <a:p>
            <a:pPr marL="0" indent="0">
              <a:spcBef>
                <a:spcPts val="600"/>
              </a:spcBef>
              <a:buNone/>
            </a:pPr>
            <a:r>
              <a:rPr lang="en-US" sz="1050" dirty="0">
                <a:solidFill>
                  <a:srgbClr val="12333D"/>
                </a:solidFill>
              </a:rPr>
              <a:t>（食品ロス削減推進法・10月30日は食品ロス削減の日）。買った備えを捨てずに使い切ることは、防災の備えであると同時に、家庭の食品ロスを減らす取り組みでもあります。防災の催しだけでなく、食品ロス削減や環境の取り組みとあわせても案内していただけます。</a:t>
            </a:r>
            <a:endParaRPr lang="en-US" sz="1050" dirty="0"/>
          </a:p>
        </p:txBody>
      </p:sp>
      <p:sp>
        <p:nvSpPr>
          <p:cNvPr id="16" name="Text 14"/>
          <p:cNvSpPr txBox="1"/>
          <p:nvPr/>
        </p:nvSpPr>
        <p:spPr>
          <a:xfrm>
            <a:off x="548640" y="4415436"/>
            <a:ext cx="8046720" cy="310896"/>
          </a:xfrm>
          <a:prstGeom prst="rect">
            <a:avLst/>
          </a:prstGeom>
          <a:noFill/>
          <a:ln/>
        </p:spPr>
        <p:txBody>
          <a:bodyPr wrap="square" lIns="0" tIns="0" rIns="0" bIns="0" rtlCol="0" anchor="t"/>
          <a:lstStyle/>
          <a:p>
            <a:pPr marL="0" indent="0">
              <a:spcBef>
                <a:spcPts val="300"/>
              </a:spcBef>
              <a:buNone/>
            </a:pPr>
            <a:r>
              <a:rPr lang="en-US" sz="900" dirty="0">
                <a:solidFill>
                  <a:srgbClr val="4B6A74"/>
                </a:solidFill>
              </a:rPr>
              <a:t>アプリが知らせるのは登録した日付です。開封後にいつまで使えるかや、食品の安全性を判定する機能ではありません。看板は「防災備蓄の期限管理アプリ」のまま、ふだんの期限は使い方のひとつとして紹介しています。</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自治会・企業で紹介していただく意味</a:t>
            </a:r>
            <a:endParaRPr lang="en-US" sz="2600" dirty="0"/>
          </a:p>
        </p:txBody>
      </p:sp>
      <p:sp>
        <p:nvSpPr>
          <p:cNvPr id="3" name="Shape 1"/>
          <p:cNvSpPr/>
          <p:nvPr/>
        </p:nvSpPr>
        <p:spPr>
          <a:xfrm>
            <a:off x="548640" y="1215481"/>
            <a:ext cx="3931920" cy="3108960"/>
          </a:xfrm>
          <a:prstGeom prst="roundRect">
            <a:avLst>
              <a:gd name="adj" fmla="val 3529"/>
            </a:avLst>
          </a:prstGeom>
          <a:solidFill>
            <a:srgbClr val="E9F6F7"/>
          </a:solidFill>
          <a:ln w="12700">
            <a:solidFill>
              <a:srgbClr val="E9F6F7"/>
            </a:solidFill>
            <a:prstDash val="solid"/>
          </a:ln>
        </p:spPr>
        <p:txBody>
          <a:bodyPr/>
          <a:lstStyle/>
          <a:p>
            <a:endParaRPr lang="ja-JP" altLang="en-US"/>
          </a:p>
        </p:txBody>
      </p:sp>
      <p:sp>
        <p:nvSpPr>
          <p:cNvPr id="4" name="Text 2"/>
          <p:cNvSpPr txBox="1"/>
          <p:nvPr/>
        </p:nvSpPr>
        <p:spPr>
          <a:xfrm>
            <a:off x="777240" y="1352641"/>
            <a:ext cx="3474720" cy="365760"/>
          </a:xfrm>
          <a:prstGeom prst="rect">
            <a:avLst/>
          </a:prstGeom>
          <a:noFill/>
          <a:ln/>
        </p:spPr>
        <p:txBody>
          <a:bodyPr wrap="square" lIns="0" tIns="0" rIns="0" bIns="0" rtlCol="0" anchor="ctr"/>
          <a:lstStyle/>
          <a:p>
            <a:pPr marL="0" indent="0">
              <a:buNone/>
            </a:pPr>
            <a:r>
              <a:rPr lang="en-US" sz="1600" b="1" dirty="0">
                <a:solidFill>
                  <a:srgbClr val="0B7B85"/>
                </a:solidFill>
              </a:rPr>
              <a:t>自治会・マンション</a:t>
            </a:r>
            <a:endParaRPr lang="en-US" sz="1600" dirty="0"/>
          </a:p>
        </p:txBody>
      </p:sp>
      <p:sp>
        <p:nvSpPr>
          <p:cNvPr id="5" name="Text 3"/>
          <p:cNvSpPr txBox="1"/>
          <p:nvPr/>
        </p:nvSpPr>
        <p:spPr>
          <a:xfrm>
            <a:off x="777240" y="1809841"/>
            <a:ext cx="3520440" cy="23774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2333D"/>
                </a:solidFill>
              </a:rPr>
              <a:t>在宅避難の数日を、各家庭が自分の備えで過ごせること</a:t>
            </a:r>
            <a:endParaRPr lang="en-US" sz="1250" dirty="0"/>
          </a:p>
          <a:p>
            <a:pPr marL="342900" indent="-342900">
              <a:spcAft>
                <a:spcPts val="600"/>
              </a:spcAft>
              <a:buSzPct val="100000"/>
              <a:buChar char="•"/>
            </a:pPr>
            <a:r>
              <a:rPr lang="en-US" sz="1250" dirty="0">
                <a:solidFill>
                  <a:srgbClr val="12333D"/>
                </a:solidFill>
              </a:rPr>
              <a:t>防災訓練や回覧板で「今日ひとつだけ」を持ち帰れる</a:t>
            </a:r>
            <a:endParaRPr lang="en-US" sz="1250" dirty="0"/>
          </a:p>
          <a:p>
            <a:pPr marL="342900" indent="-342900">
              <a:spcAft>
                <a:spcPts val="600"/>
              </a:spcAft>
              <a:buSzPct val="100000"/>
              <a:buChar char="•"/>
            </a:pPr>
            <a:r>
              <a:rPr lang="en-US" sz="1250" dirty="0">
                <a:solidFill>
                  <a:srgbClr val="12333D"/>
                </a:solidFill>
              </a:rPr>
              <a:t>家族で避難場所を書く「わが家の防災メモ」が、家族会議のきっかけになる</a:t>
            </a:r>
            <a:endParaRPr lang="en-US" sz="1250" dirty="0"/>
          </a:p>
          <a:p>
            <a:pPr marL="342900" indent="-342900">
              <a:spcAft>
                <a:spcPts val="600"/>
              </a:spcAft>
              <a:buSzPct val="100000"/>
              <a:buChar char="•"/>
            </a:pPr>
            <a:r>
              <a:rPr lang="en-US" sz="1250" dirty="0">
                <a:solidFill>
                  <a:srgbClr val="12333D"/>
                </a:solidFill>
              </a:rPr>
              <a:t>住民の個人情報を預からない（アプリはサーバーを持ちません）</a:t>
            </a:r>
            <a:endParaRPr lang="en-US" sz="1250" dirty="0"/>
          </a:p>
        </p:txBody>
      </p:sp>
      <p:sp>
        <p:nvSpPr>
          <p:cNvPr id="6" name="Shape 4"/>
          <p:cNvSpPr/>
          <p:nvPr/>
        </p:nvSpPr>
        <p:spPr>
          <a:xfrm>
            <a:off x="4663440" y="1215481"/>
            <a:ext cx="3931920" cy="3108960"/>
          </a:xfrm>
          <a:prstGeom prst="roundRect">
            <a:avLst>
              <a:gd name="adj" fmla="val 3529"/>
            </a:avLst>
          </a:prstGeom>
          <a:solidFill>
            <a:srgbClr val="E9F6F7"/>
          </a:solidFill>
          <a:ln w="12700">
            <a:solidFill>
              <a:srgbClr val="E9F6F7"/>
            </a:solidFill>
            <a:prstDash val="solid"/>
          </a:ln>
        </p:spPr>
        <p:txBody>
          <a:bodyPr/>
          <a:lstStyle/>
          <a:p>
            <a:endParaRPr lang="ja-JP" altLang="en-US"/>
          </a:p>
        </p:txBody>
      </p:sp>
      <p:sp>
        <p:nvSpPr>
          <p:cNvPr id="7" name="Text 5"/>
          <p:cNvSpPr txBox="1"/>
          <p:nvPr/>
        </p:nvSpPr>
        <p:spPr>
          <a:xfrm>
            <a:off x="4892040" y="1352641"/>
            <a:ext cx="3474720" cy="365760"/>
          </a:xfrm>
          <a:prstGeom prst="rect">
            <a:avLst/>
          </a:prstGeom>
          <a:noFill/>
          <a:ln/>
        </p:spPr>
        <p:txBody>
          <a:bodyPr wrap="square" lIns="0" tIns="0" rIns="0" bIns="0" rtlCol="0" anchor="ctr"/>
          <a:lstStyle/>
          <a:p>
            <a:pPr marL="0" indent="0">
              <a:buNone/>
            </a:pPr>
            <a:r>
              <a:rPr lang="en-US" sz="1600" b="1" dirty="0" err="1">
                <a:solidFill>
                  <a:srgbClr val="0B7B85"/>
                </a:solidFill>
              </a:rPr>
              <a:t>企業</a:t>
            </a:r>
            <a:endParaRPr lang="en-US" sz="1600" dirty="0"/>
          </a:p>
        </p:txBody>
      </p:sp>
      <p:sp>
        <p:nvSpPr>
          <p:cNvPr id="8" name="Text 6"/>
          <p:cNvSpPr txBox="1"/>
          <p:nvPr/>
        </p:nvSpPr>
        <p:spPr>
          <a:xfrm>
            <a:off x="4892040" y="1809841"/>
            <a:ext cx="3520440" cy="23774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2333D"/>
                </a:solidFill>
              </a:rPr>
              <a:t>社員が災害後に動けるかは、家庭の備えに左右されます。会社から家庭向けの道具を案内できます</a:t>
            </a:r>
            <a:endParaRPr lang="en-US" sz="1250" dirty="0"/>
          </a:p>
          <a:p>
            <a:pPr marL="342900" indent="-342900">
              <a:spcAft>
                <a:spcPts val="600"/>
              </a:spcAft>
              <a:buSzPct val="100000"/>
              <a:buChar char="•"/>
            </a:pPr>
            <a:r>
              <a:rPr lang="en-US" sz="1250" dirty="0">
                <a:solidFill>
                  <a:srgbClr val="12333D"/>
                </a:solidFill>
              </a:rPr>
              <a:t>防災の日（9/1）、食品ロス削減月間（10月）、3月の見直しの時期に、社内報・掲示で使えます</a:t>
            </a:r>
            <a:endParaRPr lang="en-US" sz="1250" dirty="0"/>
          </a:p>
          <a:p>
            <a:pPr marL="342900" indent="-342900">
              <a:spcAft>
                <a:spcPts val="600"/>
              </a:spcAft>
              <a:buSzPct val="100000"/>
              <a:buChar char="•"/>
            </a:pPr>
            <a:r>
              <a:rPr lang="en-US" sz="1250" dirty="0">
                <a:solidFill>
                  <a:srgbClr val="12333D"/>
                </a:solidFill>
              </a:rPr>
              <a:t>業務の在庫管理（オフィスの備蓄倉庫・医薬品の在庫）には使わないでください。家庭向けの設計です</a:t>
            </a:r>
            <a:endParaRPr lang="en-US" sz="125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470916"/>
          </a:xfrm>
          <a:prstGeom prst="rect">
            <a:avLst/>
          </a:prstGeom>
          <a:noFill/>
          <a:ln/>
        </p:spPr>
        <p:txBody>
          <a:bodyPr wrap="square" lIns="0" tIns="0" rIns="0" bIns="0" rtlCol="0" anchor="t"/>
          <a:lstStyle/>
          <a:p>
            <a:pPr marL="0" indent="0" algn="l">
              <a:buNone/>
            </a:pPr>
            <a:r>
              <a:rPr lang="en-US" sz="2600" b="1" dirty="0" err="1">
                <a:solidFill>
                  <a:srgbClr val="12333D"/>
                </a:solidFill>
              </a:rPr>
              <a:t>安心して紹介していただくために</a:t>
            </a:r>
            <a:endParaRPr lang="en-US" sz="2600" dirty="0"/>
          </a:p>
        </p:txBody>
      </p:sp>
      <p:sp>
        <p:nvSpPr>
          <p:cNvPr id="3" name="Shape 1"/>
          <p:cNvSpPr/>
          <p:nvPr/>
        </p:nvSpPr>
        <p:spPr>
          <a:xfrm>
            <a:off x="548640" y="1126275"/>
            <a:ext cx="804672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4" name="Shape 2"/>
          <p:cNvSpPr/>
          <p:nvPr/>
        </p:nvSpPr>
        <p:spPr>
          <a:xfrm>
            <a:off x="777240" y="1272579"/>
            <a:ext cx="384048" cy="384048"/>
          </a:xfrm>
          <a:prstGeom prst="ellipse">
            <a:avLst/>
          </a:prstGeom>
          <a:solidFill>
            <a:srgbClr val="20A8AC"/>
          </a:solidFill>
          <a:ln w="12700">
            <a:solidFill>
              <a:srgbClr val="20A8AC"/>
            </a:solidFill>
            <a:prstDash val="solid"/>
          </a:ln>
        </p:spPr>
        <p:txBody>
          <a:bodyPr/>
          <a:lstStyle/>
          <a:p>
            <a:endParaRPr lang="ja-JP" altLang="en-US"/>
          </a:p>
        </p:txBody>
      </p:sp>
      <p:sp>
        <p:nvSpPr>
          <p:cNvPr id="5" name="Text 3"/>
          <p:cNvSpPr txBox="1"/>
          <p:nvPr/>
        </p:nvSpPr>
        <p:spPr>
          <a:xfrm>
            <a:off x="777240" y="1272579"/>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sp>
        <p:nvSpPr>
          <p:cNvPr id="6" name="Text 4"/>
          <p:cNvSpPr txBox="1"/>
          <p:nvPr/>
        </p:nvSpPr>
        <p:spPr>
          <a:xfrm>
            <a:off x="1325880" y="1171995"/>
            <a:ext cx="7132320" cy="320040"/>
          </a:xfrm>
          <a:prstGeom prst="rect">
            <a:avLst/>
          </a:prstGeom>
          <a:noFill/>
          <a:ln/>
        </p:spPr>
        <p:txBody>
          <a:bodyPr wrap="square" lIns="0" tIns="0" rIns="0" bIns="0" rtlCol="0" anchor="ctr"/>
          <a:lstStyle/>
          <a:p>
            <a:pPr marL="0" indent="0">
              <a:buNone/>
            </a:pPr>
            <a:r>
              <a:rPr lang="en-US" sz="1400" b="1" dirty="0">
                <a:solidFill>
                  <a:srgbClr val="12333D"/>
                </a:solidFill>
              </a:rPr>
              <a:t>会員登録なし。メールアドレスも不要</a:t>
            </a:r>
            <a:endParaRPr lang="en-US" sz="1400" dirty="0"/>
          </a:p>
        </p:txBody>
      </p:sp>
      <p:sp>
        <p:nvSpPr>
          <p:cNvPr id="7" name="Text 5"/>
          <p:cNvSpPr txBox="1"/>
          <p:nvPr/>
        </p:nvSpPr>
        <p:spPr>
          <a:xfrm>
            <a:off x="1325880" y="1492035"/>
            <a:ext cx="7132320" cy="292608"/>
          </a:xfrm>
          <a:prstGeom prst="rect">
            <a:avLst/>
          </a:prstGeom>
          <a:noFill/>
          <a:ln/>
        </p:spPr>
        <p:txBody>
          <a:bodyPr wrap="square" lIns="0" tIns="0" rIns="0" bIns="0" rtlCol="0" anchor="ctr"/>
          <a:lstStyle/>
          <a:p>
            <a:pPr marL="0" indent="0">
              <a:buNone/>
            </a:pPr>
            <a:r>
              <a:rPr lang="en-US" sz="1100" dirty="0">
                <a:solidFill>
                  <a:srgbClr val="4B6A74"/>
                </a:solidFill>
              </a:rPr>
              <a:t>入れてすぐ使えます。住民・社員の連絡先を集めることはありません。</a:t>
            </a:r>
            <a:endParaRPr lang="en-US" sz="1100" dirty="0"/>
          </a:p>
        </p:txBody>
      </p:sp>
      <p:sp>
        <p:nvSpPr>
          <p:cNvPr id="8" name="Shape 6"/>
          <p:cNvSpPr/>
          <p:nvPr/>
        </p:nvSpPr>
        <p:spPr>
          <a:xfrm>
            <a:off x="548640" y="1912659"/>
            <a:ext cx="804672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9" name="Shape 7"/>
          <p:cNvSpPr/>
          <p:nvPr/>
        </p:nvSpPr>
        <p:spPr>
          <a:xfrm>
            <a:off x="777240" y="2058963"/>
            <a:ext cx="384048" cy="384048"/>
          </a:xfrm>
          <a:prstGeom prst="ellipse">
            <a:avLst/>
          </a:prstGeom>
          <a:solidFill>
            <a:srgbClr val="20A8AC"/>
          </a:solidFill>
          <a:ln w="12700">
            <a:solidFill>
              <a:srgbClr val="20A8AC"/>
            </a:solidFill>
            <a:prstDash val="solid"/>
          </a:ln>
        </p:spPr>
        <p:txBody>
          <a:bodyPr/>
          <a:lstStyle/>
          <a:p>
            <a:endParaRPr lang="ja-JP" altLang="en-US"/>
          </a:p>
        </p:txBody>
      </p:sp>
      <p:sp>
        <p:nvSpPr>
          <p:cNvPr id="10" name="Text 8"/>
          <p:cNvSpPr txBox="1"/>
          <p:nvPr/>
        </p:nvSpPr>
        <p:spPr>
          <a:xfrm>
            <a:off x="777240" y="2058963"/>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sp>
        <p:nvSpPr>
          <p:cNvPr id="11" name="Text 9"/>
          <p:cNvSpPr txBox="1"/>
          <p:nvPr/>
        </p:nvSpPr>
        <p:spPr>
          <a:xfrm>
            <a:off x="1325880" y="1958379"/>
            <a:ext cx="7132320" cy="320040"/>
          </a:xfrm>
          <a:prstGeom prst="rect">
            <a:avLst/>
          </a:prstGeom>
          <a:noFill/>
          <a:ln/>
        </p:spPr>
        <p:txBody>
          <a:bodyPr wrap="square" lIns="0" tIns="0" rIns="0" bIns="0" rtlCol="0" anchor="ctr"/>
          <a:lstStyle/>
          <a:p>
            <a:pPr marL="0" indent="0">
              <a:buNone/>
            </a:pPr>
            <a:r>
              <a:rPr lang="en-US" sz="1400" b="1" dirty="0">
                <a:solidFill>
                  <a:srgbClr val="12333D"/>
                </a:solidFill>
              </a:rPr>
              <a:t>登録した中身は、スマホの外に出ません</a:t>
            </a:r>
            <a:endParaRPr lang="en-US" sz="1400" dirty="0"/>
          </a:p>
        </p:txBody>
      </p:sp>
      <p:sp>
        <p:nvSpPr>
          <p:cNvPr id="12" name="Text 10"/>
          <p:cNvSpPr txBox="1"/>
          <p:nvPr/>
        </p:nvSpPr>
        <p:spPr>
          <a:xfrm>
            <a:off x="1325880" y="2278419"/>
            <a:ext cx="7132320" cy="292608"/>
          </a:xfrm>
          <a:prstGeom prst="rect">
            <a:avLst/>
          </a:prstGeom>
          <a:noFill/>
          <a:ln/>
        </p:spPr>
        <p:txBody>
          <a:bodyPr wrap="square" lIns="0" tIns="0" rIns="0" bIns="0" rtlCol="0" anchor="ctr"/>
          <a:lstStyle/>
          <a:p>
            <a:pPr marL="0" indent="0">
              <a:buNone/>
            </a:pPr>
            <a:r>
              <a:rPr lang="en-US" sz="1100" dirty="0">
                <a:solidFill>
                  <a:srgbClr val="4B6A74"/>
                </a:solidFill>
              </a:rPr>
              <a:t>サーバーを持たない設計です。提供元も、利用者の備蓄の中身を見ることができません。</a:t>
            </a:r>
            <a:endParaRPr lang="en-US" sz="1100" dirty="0"/>
          </a:p>
        </p:txBody>
      </p:sp>
      <p:sp>
        <p:nvSpPr>
          <p:cNvPr id="13" name="Shape 11"/>
          <p:cNvSpPr/>
          <p:nvPr/>
        </p:nvSpPr>
        <p:spPr>
          <a:xfrm>
            <a:off x="548640" y="2699043"/>
            <a:ext cx="804672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14" name="Shape 12"/>
          <p:cNvSpPr/>
          <p:nvPr/>
        </p:nvSpPr>
        <p:spPr>
          <a:xfrm>
            <a:off x="777240" y="2845347"/>
            <a:ext cx="384048" cy="384048"/>
          </a:xfrm>
          <a:prstGeom prst="ellipse">
            <a:avLst/>
          </a:prstGeom>
          <a:solidFill>
            <a:srgbClr val="20A8AC"/>
          </a:solidFill>
          <a:ln w="12700">
            <a:solidFill>
              <a:srgbClr val="20A8AC"/>
            </a:solidFill>
            <a:prstDash val="solid"/>
          </a:ln>
        </p:spPr>
        <p:txBody>
          <a:bodyPr/>
          <a:lstStyle/>
          <a:p>
            <a:endParaRPr lang="ja-JP" altLang="en-US"/>
          </a:p>
        </p:txBody>
      </p:sp>
      <p:sp>
        <p:nvSpPr>
          <p:cNvPr id="15" name="Text 13"/>
          <p:cNvSpPr txBox="1"/>
          <p:nvPr/>
        </p:nvSpPr>
        <p:spPr>
          <a:xfrm>
            <a:off x="777240" y="2845347"/>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sp>
        <p:nvSpPr>
          <p:cNvPr id="16" name="Text 14"/>
          <p:cNvSpPr txBox="1"/>
          <p:nvPr/>
        </p:nvSpPr>
        <p:spPr>
          <a:xfrm>
            <a:off x="1325880" y="2744763"/>
            <a:ext cx="7132320" cy="320040"/>
          </a:xfrm>
          <a:prstGeom prst="rect">
            <a:avLst/>
          </a:prstGeom>
          <a:noFill/>
          <a:ln/>
        </p:spPr>
        <p:txBody>
          <a:bodyPr wrap="square" lIns="0" tIns="0" rIns="0" bIns="0" rtlCol="0" anchor="ctr"/>
          <a:lstStyle/>
          <a:p>
            <a:pPr marL="0" indent="0">
              <a:buNone/>
            </a:pPr>
            <a:r>
              <a:rPr lang="en-US" sz="1400" b="1" dirty="0">
                <a:solidFill>
                  <a:srgbClr val="12333D"/>
                </a:solidFill>
              </a:rPr>
              <a:t>できないことは、できないと書いています</a:t>
            </a:r>
            <a:endParaRPr lang="en-US" sz="1400" dirty="0"/>
          </a:p>
        </p:txBody>
      </p:sp>
      <p:sp>
        <p:nvSpPr>
          <p:cNvPr id="17" name="Text 15"/>
          <p:cNvSpPr txBox="1"/>
          <p:nvPr/>
        </p:nvSpPr>
        <p:spPr>
          <a:xfrm>
            <a:off x="1325880" y="3064803"/>
            <a:ext cx="7132320" cy="292608"/>
          </a:xfrm>
          <a:prstGeom prst="rect">
            <a:avLst/>
          </a:prstGeom>
          <a:noFill/>
          <a:ln/>
        </p:spPr>
        <p:txBody>
          <a:bodyPr wrap="square" lIns="0" tIns="0" rIns="0" bIns="0" rtlCol="0" anchor="ctr"/>
          <a:lstStyle/>
          <a:p>
            <a:pPr marL="0" indent="0">
              <a:buNone/>
            </a:pPr>
            <a:r>
              <a:rPr lang="en-US" sz="1100" dirty="0">
                <a:solidFill>
                  <a:srgbClr val="4B6A74"/>
                </a:solidFill>
              </a:rPr>
              <a:t>安否確認・災害速報・避難所マップはありません。自治体の防災アプリとあわせてお使いください。</a:t>
            </a:r>
            <a:endParaRPr lang="en-US" sz="1100" dirty="0"/>
          </a:p>
        </p:txBody>
      </p:sp>
      <p:sp>
        <p:nvSpPr>
          <p:cNvPr id="18" name="Shape 16"/>
          <p:cNvSpPr/>
          <p:nvPr/>
        </p:nvSpPr>
        <p:spPr>
          <a:xfrm>
            <a:off x="548640" y="3485427"/>
            <a:ext cx="8046720" cy="676656"/>
          </a:xfrm>
          <a:prstGeom prst="roundRect">
            <a:avLst>
              <a:gd name="adj" fmla="val 16216"/>
            </a:avLst>
          </a:prstGeom>
          <a:solidFill>
            <a:srgbClr val="E9F6F7"/>
          </a:solidFill>
          <a:ln w="12700">
            <a:solidFill>
              <a:srgbClr val="E9F6F7"/>
            </a:solidFill>
            <a:prstDash val="solid"/>
          </a:ln>
        </p:spPr>
        <p:txBody>
          <a:bodyPr/>
          <a:lstStyle/>
          <a:p>
            <a:endParaRPr lang="ja-JP" altLang="en-US"/>
          </a:p>
        </p:txBody>
      </p:sp>
      <p:sp>
        <p:nvSpPr>
          <p:cNvPr id="19" name="Shape 17"/>
          <p:cNvSpPr/>
          <p:nvPr/>
        </p:nvSpPr>
        <p:spPr>
          <a:xfrm>
            <a:off x="777240" y="3631731"/>
            <a:ext cx="384048" cy="384048"/>
          </a:xfrm>
          <a:prstGeom prst="ellipse">
            <a:avLst/>
          </a:prstGeom>
          <a:solidFill>
            <a:srgbClr val="20A8AC"/>
          </a:solidFill>
          <a:ln w="12700">
            <a:solidFill>
              <a:srgbClr val="20A8AC"/>
            </a:solidFill>
            <a:prstDash val="solid"/>
          </a:ln>
        </p:spPr>
        <p:txBody>
          <a:bodyPr/>
          <a:lstStyle/>
          <a:p>
            <a:endParaRPr lang="ja-JP" altLang="en-US"/>
          </a:p>
        </p:txBody>
      </p:sp>
      <p:sp>
        <p:nvSpPr>
          <p:cNvPr id="20" name="Text 18"/>
          <p:cNvSpPr txBox="1"/>
          <p:nvPr/>
        </p:nvSpPr>
        <p:spPr>
          <a:xfrm>
            <a:off x="777240" y="3631731"/>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rPr>
              <a:t>4</a:t>
            </a:r>
            <a:endParaRPr lang="en-US" sz="1600" dirty="0"/>
          </a:p>
        </p:txBody>
      </p:sp>
      <p:sp>
        <p:nvSpPr>
          <p:cNvPr id="21" name="Text 19"/>
          <p:cNvSpPr txBox="1"/>
          <p:nvPr/>
        </p:nvSpPr>
        <p:spPr>
          <a:xfrm>
            <a:off x="1325880" y="3531147"/>
            <a:ext cx="7132320" cy="320040"/>
          </a:xfrm>
          <a:prstGeom prst="rect">
            <a:avLst/>
          </a:prstGeom>
          <a:noFill/>
          <a:ln/>
        </p:spPr>
        <p:txBody>
          <a:bodyPr wrap="square" lIns="0" tIns="0" rIns="0" bIns="0" rtlCol="0" anchor="ctr"/>
          <a:lstStyle/>
          <a:p>
            <a:pPr marL="0" indent="0">
              <a:buNone/>
            </a:pPr>
            <a:r>
              <a:rPr lang="en-US" sz="1400" b="1" dirty="0">
                <a:solidFill>
                  <a:srgbClr val="12333D"/>
                </a:solidFill>
              </a:rPr>
              <a:t>無料で使える範囲を、あとから狭めません</a:t>
            </a:r>
            <a:endParaRPr lang="en-US" sz="1400" dirty="0"/>
          </a:p>
        </p:txBody>
      </p:sp>
      <p:sp>
        <p:nvSpPr>
          <p:cNvPr id="22" name="Text 20"/>
          <p:cNvSpPr txBox="1"/>
          <p:nvPr/>
        </p:nvSpPr>
        <p:spPr>
          <a:xfrm>
            <a:off x="1325880" y="3851187"/>
            <a:ext cx="7132320" cy="292608"/>
          </a:xfrm>
          <a:prstGeom prst="rect">
            <a:avLst/>
          </a:prstGeom>
          <a:noFill/>
          <a:ln/>
        </p:spPr>
        <p:txBody>
          <a:bodyPr wrap="square" lIns="0" tIns="0" rIns="0" bIns="0" rtlCol="0" anchor="ctr"/>
          <a:lstStyle/>
          <a:p>
            <a:pPr marL="0" indent="0">
              <a:buNone/>
            </a:pPr>
            <a:r>
              <a:rPr lang="en-US" sz="1100" dirty="0">
                <a:solidFill>
                  <a:srgbClr val="4B6A74"/>
                </a:solidFill>
              </a:rPr>
              <a:t>公式ページで約束しています。紹介したあとで条件が変わる心配がありません。</a:t>
            </a:r>
            <a:endParaRPr lang="en-US" sz="1100" dirty="0"/>
          </a:p>
        </p:txBody>
      </p:sp>
      <p:sp>
        <p:nvSpPr>
          <p:cNvPr id="23" name="Text 21"/>
          <p:cNvSpPr txBox="1"/>
          <p:nvPr/>
        </p:nvSpPr>
        <p:spPr>
          <a:xfrm>
            <a:off x="548640" y="4344963"/>
            <a:ext cx="8046720" cy="274320"/>
          </a:xfrm>
          <a:prstGeom prst="rect">
            <a:avLst/>
          </a:prstGeom>
          <a:noFill/>
          <a:ln/>
        </p:spPr>
        <p:txBody>
          <a:bodyPr wrap="square" lIns="0" tIns="0" rIns="0" bIns="0" rtlCol="0" anchor="ctr"/>
          <a:lstStyle/>
          <a:p>
            <a:pPr marL="0" indent="0">
              <a:buNone/>
            </a:pPr>
            <a:r>
              <a:rPr lang="en-US" sz="1050" dirty="0" err="1">
                <a:solidFill>
                  <a:srgbClr val="4B6A74"/>
                </a:solidFill>
              </a:rPr>
              <a:t>いただいたご質問には、提供元（ビ・ファルマ</a:t>
            </a:r>
            <a:r>
              <a:rPr lang="en-US" sz="1050" dirty="0">
                <a:solidFill>
                  <a:srgbClr val="4B6A74"/>
                </a:solidFill>
              </a:rPr>
              <a:t> </a:t>
            </a:r>
            <a:r>
              <a:rPr lang="en-US" sz="1050" dirty="0" err="1">
                <a:solidFill>
                  <a:srgbClr val="4B6A74"/>
                </a:solidFill>
              </a:rPr>
              <a:t>鈴木）が直接お答えします</a:t>
            </a:r>
            <a:r>
              <a:rPr lang="en-US" sz="1050" dirty="0">
                <a:solidFill>
                  <a:srgbClr val="4B6A74"/>
                </a:solidFill>
              </a:rPr>
              <a:t>。</a:t>
            </a:r>
            <a:endParaRPr lang="en-US" sz="1050" dirty="0"/>
          </a:p>
        </p:txBody>
      </p:sp>
      <p:sp>
        <p:nvSpPr>
          <p:cNvPr id="24"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無料で使える範囲と、有料のこと</a:t>
            </a:r>
            <a:endParaRPr lang="en-US" sz="2600" dirty="0"/>
          </a:p>
        </p:txBody>
      </p:sp>
      <p:sp>
        <p:nvSpPr>
          <p:cNvPr id="3" name="Shape 1"/>
          <p:cNvSpPr/>
          <p:nvPr/>
        </p:nvSpPr>
        <p:spPr>
          <a:xfrm>
            <a:off x="548640" y="1126273"/>
            <a:ext cx="3931920" cy="2743200"/>
          </a:xfrm>
          <a:prstGeom prst="roundRect">
            <a:avLst>
              <a:gd name="adj" fmla="val 4000"/>
            </a:avLst>
          </a:prstGeom>
          <a:solidFill>
            <a:srgbClr val="E9F6F7"/>
          </a:solidFill>
          <a:ln w="12700">
            <a:solidFill>
              <a:srgbClr val="E9F6F7"/>
            </a:solidFill>
            <a:prstDash val="solid"/>
          </a:ln>
        </p:spPr>
        <p:txBody>
          <a:bodyPr/>
          <a:lstStyle/>
          <a:p>
            <a:endParaRPr lang="ja-JP" altLang="en-US"/>
          </a:p>
        </p:txBody>
      </p:sp>
      <p:sp>
        <p:nvSpPr>
          <p:cNvPr id="4" name="Text 2"/>
          <p:cNvSpPr txBox="1"/>
          <p:nvPr/>
        </p:nvSpPr>
        <p:spPr>
          <a:xfrm>
            <a:off x="822960" y="1263433"/>
            <a:ext cx="3383280" cy="411480"/>
          </a:xfrm>
          <a:prstGeom prst="rect">
            <a:avLst/>
          </a:prstGeom>
          <a:noFill/>
          <a:ln/>
        </p:spPr>
        <p:txBody>
          <a:bodyPr wrap="square" lIns="0" tIns="0" rIns="0" bIns="0" rtlCol="0" anchor="ctr"/>
          <a:lstStyle/>
          <a:p>
            <a:pPr marL="0" indent="0">
              <a:buNone/>
            </a:pPr>
            <a:r>
              <a:rPr lang="en-US" sz="1700" b="1" dirty="0">
                <a:solidFill>
                  <a:srgbClr val="0B7B85"/>
                </a:solidFill>
              </a:rPr>
              <a:t>無料で使える範囲</a:t>
            </a:r>
            <a:endParaRPr lang="en-US" sz="1700" dirty="0"/>
          </a:p>
        </p:txBody>
      </p:sp>
      <p:sp>
        <p:nvSpPr>
          <p:cNvPr id="5" name="Text 3"/>
          <p:cNvSpPr txBox="1"/>
          <p:nvPr/>
        </p:nvSpPr>
        <p:spPr>
          <a:xfrm>
            <a:off x="822960" y="1766353"/>
            <a:ext cx="3474720" cy="192024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rgbClr val="12333D"/>
                </a:solidFill>
              </a:rPr>
              <a:t>登録 30件まで</a:t>
            </a:r>
            <a:endParaRPr lang="en-US" sz="1350" dirty="0"/>
          </a:p>
          <a:p>
            <a:pPr marL="342900" indent="-342900">
              <a:spcAft>
                <a:spcPts val="600"/>
              </a:spcAft>
              <a:buSzPct val="100000"/>
              <a:buChar char="•"/>
            </a:pPr>
            <a:r>
              <a:rPr lang="en-US" sz="1350" dirty="0">
                <a:solidFill>
                  <a:srgbClr val="12333D"/>
                </a:solidFill>
              </a:rPr>
              <a:t>期限の通知／備蓄の診断</a:t>
            </a:r>
            <a:endParaRPr lang="en-US" sz="1350" dirty="0"/>
          </a:p>
          <a:p>
            <a:pPr marL="342900" indent="-342900">
              <a:spcAft>
                <a:spcPts val="600"/>
              </a:spcAft>
              <a:buSzPct val="100000"/>
              <a:buChar char="•"/>
            </a:pPr>
            <a:r>
              <a:rPr lang="en-US" sz="1350" dirty="0">
                <a:solidFill>
                  <a:srgbClr val="12333D"/>
                </a:solidFill>
              </a:rPr>
              <a:t>家族2名分の備蓄を受け取って保存</a:t>
            </a:r>
            <a:endParaRPr lang="en-US" sz="1350" dirty="0"/>
          </a:p>
          <a:p>
            <a:pPr marL="342900" indent="-342900">
              <a:spcAft>
                <a:spcPts val="600"/>
              </a:spcAft>
              <a:buSzPct val="100000"/>
              <a:buChar char="•"/>
            </a:pPr>
            <a:r>
              <a:rPr lang="en-US" sz="1350" dirty="0">
                <a:solidFill>
                  <a:srgbClr val="12333D"/>
                </a:solidFill>
              </a:rPr>
              <a:t>わが家の防災メモ</a:t>
            </a:r>
            <a:endParaRPr lang="en-US" sz="1350" dirty="0"/>
          </a:p>
        </p:txBody>
      </p:sp>
      <p:sp>
        <p:nvSpPr>
          <p:cNvPr id="6" name="Shape 4"/>
          <p:cNvSpPr/>
          <p:nvPr/>
        </p:nvSpPr>
        <p:spPr>
          <a:xfrm>
            <a:off x="4663440" y="1126273"/>
            <a:ext cx="3931920" cy="2743200"/>
          </a:xfrm>
          <a:prstGeom prst="roundRect">
            <a:avLst>
              <a:gd name="adj" fmla="val 4000"/>
            </a:avLst>
          </a:prstGeom>
          <a:solidFill>
            <a:srgbClr val="FDF8ED"/>
          </a:solidFill>
          <a:ln w="12700">
            <a:solidFill>
              <a:srgbClr val="FDF8ED"/>
            </a:solidFill>
            <a:prstDash val="solid"/>
          </a:ln>
        </p:spPr>
        <p:txBody>
          <a:bodyPr/>
          <a:lstStyle/>
          <a:p>
            <a:endParaRPr lang="ja-JP" altLang="en-US"/>
          </a:p>
        </p:txBody>
      </p:sp>
      <p:sp>
        <p:nvSpPr>
          <p:cNvPr id="7" name="Text 5"/>
          <p:cNvSpPr txBox="1"/>
          <p:nvPr/>
        </p:nvSpPr>
        <p:spPr>
          <a:xfrm>
            <a:off x="4937760" y="1263433"/>
            <a:ext cx="3474720" cy="411480"/>
          </a:xfrm>
          <a:prstGeom prst="rect">
            <a:avLst/>
          </a:prstGeom>
          <a:noFill/>
          <a:ln/>
        </p:spPr>
        <p:txBody>
          <a:bodyPr wrap="square" lIns="0" tIns="0" rIns="0" bIns="0" rtlCol="0" anchor="ctr"/>
          <a:lstStyle/>
          <a:p>
            <a:pPr marL="0" indent="0">
              <a:buNone/>
            </a:pPr>
            <a:r>
              <a:rPr lang="en-US" sz="1400" b="1" dirty="0">
                <a:solidFill>
                  <a:srgbClr val="12333D"/>
                </a:solidFill>
              </a:rPr>
              <a:t>プレミアム（買い切り）1,290円・税込</a:t>
            </a:r>
            <a:endParaRPr lang="en-US" sz="1400" dirty="0"/>
          </a:p>
        </p:txBody>
      </p:sp>
      <p:sp>
        <p:nvSpPr>
          <p:cNvPr id="8" name="Text 6"/>
          <p:cNvSpPr txBox="1"/>
          <p:nvPr/>
        </p:nvSpPr>
        <p:spPr>
          <a:xfrm>
            <a:off x="4937760" y="1766353"/>
            <a:ext cx="3474720" cy="192024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rgbClr val="12333D"/>
                </a:solidFill>
              </a:rPr>
              <a:t>登録件数の上限なし</a:t>
            </a:r>
            <a:endParaRPr lang="en-US" sz="1350" dirty="0"/>
          </a:p>
          <a:p>
            <a:pPr marL="342900" indent="-342900">
              <a:spcAft>
                <a:spcPts val="600"/>
              </a:spcAft>
              <a:buSzPct val="100000"/>
              <a:buChar char="•"/>
            </a:pPr>
            <a:r>
              <a:rPr lang="en-US" sz="1350" dirty="0">
                <a:solidFill>
                  <a:srgbClr val="12333D"/>
                </a:solidFill>
              </a:rPr>
              <a:t>写真は1品目5枚、家族10名分の保存</a:t>
            </a:r>
            <a:endParaRPr lang="en-US" sz="1350" dirty="0"/>
          </a:p>
          <a:p>
            <a:pPr marL="342900" indent="-342900">
              <a:spcAft>
                <a:spcPts val="600"/>
              </a:spcAft>
              <a:buSzPct val="100000"/>
              <a:buChar char="•"/>
            </a:pPr>
            <a:r>
              <a:rPr lang="en-US" sz="1350" dirty="0">
                <a:solidFill>
                  <a:srgbClr val="12333D"/>
                </a:solidFill>
              </a:rPr>
              <a:t>一度の支払いのみ。月額・年額はありません</a:t>
            </a:r>
            <a:endParaRPr lang="en-US" sz="1350" dirty="0"/>
          </a:p>
          <a:p>
            <a:pPr marL="342900" indent="-342900">
              <a:spcAft>
                <a:spcPts val="600"/>
              </a:spcAft>
              <a:buSzPct val="100000"/>
              <a:buChar char="•"/>
            </a:pPr>
            <a:r>
              <a:rPr lang="en-US" sz="1350" dirty="0">
                <a:solidFill>
                  <a:srgbClr val="12333D"/>
                </a:solidFill>
              </a:rPr>
              <a:t>団体での一括購入の仕組みはありません（各自がストアで購入）</a:t>
            </a:r>
            <a:endParaRPr lang="en-US" sz="1350" dirty="0"/>
          </a:p>
        </p:txBody>
      </p:sp>
      <p:sp>
        <p:nvSpPr>
          <p:cNvPr id="9" name="Text 7"/>
          <p:cNvSpPr txBox="1"/>
          <p:nvPr/>
        </p:nvSpPr>
        <p:spPr>
          <a:xfrm>
            <a:off x="548640" y="4206240"/>
            <a:ext cx="8046720" cy="457200"/>
          </a:xfrm>
          <a:prstGeom prst="rect">
            <a:avLst/>
          </a:prstGeom>
          <a:noFill/>
          <a:ln/>
        </p:spPr>
        <p:txBody>
          <a:bodyPr wrap="square" lIns="0" tIns="0" rIns="0" bIns="0" rtlCol="0" anchor="ctr"/>
          <a:lstStyle/>
          <a:p>
            <a:pPr marL="0" indent="0">
              <a:spcBef>
                <a:spcPts val="300"/>
              </a:spcBef>
              <a:buNone/>
            </a:pPr>
            <a:r>
              <a:rPr lang="en-US" sz="1050" dirty="0">
                <a:solidFill>
                  <a:srgbClr val="4B6A74"/>
                </a:solidFill>
              </a:rPr>
              <a:t>住民・社員向けの「期限の話」でも、アプリを紹介するページに無料と有料の範囲を一緒に書いています。「無料」とだけ伝わって、あとで有料の部分に気づいた方が戸惑うことを避けるためです。</a:t>
            </a:r>
            <a:endParaRPr lang="en-US" sz="105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4B6A74"/>
                </a:solidFill>
              </a:defRPr>
            </a:lvl1pPr>
          </a:lstStyle>
          <a:p>
            <a:pPr algn="l"/>
            <a:fld id="{F7021451-1387-4CA6-816F-3879F97B5CBC}" type="slidenum">
              <a:rPr lang="en-US" b="0"/>
              <a:t>8</a:t>
            </a:fld>
            <a:endParaRPr lang="en-US"/>
          </a:p>
        </p:txBody>
      </p:sp>
    </p:spTree>
  </p:cSld>
  <p:clrMapOvr>
    <a:masterClrMapping/>
  </p:clrMapOvr>
</p:sld>
</file>

<file path=ppt/theme/theme1.xml><?xml version="1.0" encoding="utf-8"?>
<a:theme xmlns:a="http://schemas.openxmlformats.org/drawingml/2006/main" name="Sonaemiru">
  <a:themeElements>
    <a:clrScheme name="Sonaemiru">
      <a:dk1>
        <a:srgbClr val="12333D"/>
      </a:dk1>
      <a:lt1>
        <a:srgbClr val="FFFFFF"/>
      </a:lt1>
      <a:dk2>
        <a:srgbClr val="0B7B85"/>
      </a:dk2>
      <a:lt2>
        <a:srgbClr val="E9F6F7"/>
      </a:lt2>
      <a:accent1>
        <a:srgbClr val="20A8AC"/>
      </a:accent1>
      <a:accent2>
        <a:srgbClr val="FD9735"/>
      </a:accent2>
      <a:accent3>
        <a:srgbClr val="4B6A74"/>
      </a:accent3>
      <a:accent4>
        <a:srgbClr val="FDF8ED"/>
      </a:accent4>
      <a:accent5>
        <a:srgbClr val="DBE8EA"/>
      </a:accent5>
      <a:accent6>
        <a:srgbClr val="C25A4E"/>
      </a:accent6>
      <a:hlink>
        <a:srgbClr val="0B7B85"/>
      </a:hlink>
      <a:folHlink>
        <a:srgbClr val="0B7B85"/>
      </a:folHlink>
    </a:clrScheme>
    <a:fontScheme name="Sonaemiru">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632</TotalTime>
  <Words>815</Words>
  <Application>Microsoft Macintosh PowerPoint</Application>
  <PresentationFormat>画面に合わせる (16:9)</PresentationFormat>
  <Paragraphs>115</Paragraphs>
  <Slides>8</Slides>
  <Notes>8</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8</vt:i4>
      </vt:variant>
    </vt:vector>
  </HeadingPairs>
  <TitlesOfParts>
    <vt:vector size="11" baseType="lpstr">
      <vt:lpstr>Yu Gothic</vt:lpstr>
      <vt:lpstr>Arial</vt:lpstr>
      <vt:lpstr>Sonaemiru</vt:lpstr>
      <vt:lpstr>住民・社員のご家庭の備えに、 無料で使える道具をひとつ</vt:lpstr>
      <vt:lpstr>買った備えの、期限と置き場所を覚えておくアプリ</vt:lpstr>
      <vt:lpstr>薬剤師が、自分の失敗から作りました</vt:lpstr>
      <vt:lpstr>課題は「買うこと」より「忘れないこと」にあります</vt:lpstr>
      <vt:lpstr>ふだんの食品の期限にも、使われています</vt:lpstr>
      <vt:lpstr>自治会・企業で紹介していただく意味</vt:lpstr>
      <vt:lpstr>安心して紹介していただくために</vt:lpstr>
      <vt:lpstr>無料で使える範囲と、有料のこと</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そなえミル ご紹介資料（自治会・企業・薬局のご担当者さま向け）</dc:title>
  <dc:subject>PptxGenJS Presentation</dc:subject>
  <dc:creator>ビ・ファルマ株式会社</dc:creator>
  <cp:lastModifiedBy>鈴木 佑</cp:lastModifiedBy>
  <cp:revision>4</cp:revision>
  <dcterms:created xsi:type="dcterms:W3CDTF">2026-10-08T00:03:00Z</dcterms:created>
  <dcterms:modified xsi:type="dcterms:W3CDTF">2026-10-08T14:29:24Z</dcterms:modified>
</cp:coreProperties>
</file>