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/>
    <p:restoredTop sz="94610"/>
  </p:normalViewPr>
  <p:slideViewPr>
    <p:cSldViewPr snapToGrid="0" snapToObjects="1">
      <p:cViewPr>
        <p:scale>
          <a:sx n="149" d="100"/>
          <a:sy n="149" d="100"/>
        </p:scale>
        <p:origin x="11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38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A4縦・1枚。自治会名・会社名は上の空欄に、掲示期限は右上の「掲示：」に書き入れてください。帯の「おうちでチェック」や本文は、文字をそのまま編集できます。
アイコン・顔写真・QRコードは画像です。QRコードは公式ページ（?src=poster 付き）に飛びます。
作成：2026年10月8日　ビ・ファルマ株式会社（薬剤師 鈴木 佑）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66344" y="402336"/>
            <a:ext cx="1143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防災のお知らせ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1645920" y="630936"/>
            <a:ext cx="2194560" cy="0"/>
          </a:xfrm>
          <a:prstGeom prst="line">
            <a:avLst/>
          </a:prstGeom>
          <a:noFill/>
          <a:ln w="12700">
            <a:solidFill>
              <a:srgbClr val="9FB4B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4" name="Image 0" descr="/home/claude/sonae/kit/assets/icon_t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296" y="365760"/>
            <a:ext cx="1298448" cy="129844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66344" y="826722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300"/>
              </a:spcBef>
              <a:buNone/>
            </a:pPr>
            <a:r>
              <a:rPr lang="en-US" sz="2000" b="1" dirty="0" err="1"/>
              <a:t>備えたものの場所と期限</a:t>
            </a:r>
            <a:endParaRPr lang="en-US" sz="2000" b="1" dirty="0">
              <a:solidFill>
                <a:schemeClr val="accent2"/>
              </a:solidFill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4800" b="1" dirty="0" err="1">
                <a:solidFill>
                  <a:schemeClr val="accent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覚えていますか</a:t>
            </a:r>
            <a:r>
              <a:rPr lang="en-US" sz="4800" b="1" dirty="0">
                <a:solidFill>
                  <a:srgbClr val="FD973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？</a:t>
            </a:r>
            <a:endParaRPr lang="en-US" sz="4800" dirty="0"/>
          </a:p>
        </p:txBody>
      </p:sp>
      <p:sp>
        <p:nvSpPr>
          <p:cNvPr id="6" name="Text 3"/>
          <p:cNvSpPr txBox="1"/>
          <p:nvPr/>
        </p:nvSpPr>
        <p:spPr>
          <a:xfrm>
            <a:off x="4754880" y="1719072"/>
            <a:ext cx="23408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掲示：＿＿＿＿年＿＿月まで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66344" y="2011680"/>
            <a:ext cx="6629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15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備えは、</a:t>
            </a:r>
            <a:r>
              <a:rPr lang="en-US" sz="1150" b="1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買った日がいちばん良い状態</a:t>
            </a:r>
            <a:r>
              <a:rPr lang="en-US" sz="115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です。そのあとは、期限が切れる。置き場所を忘れる。数の上では持っているのに、いざというとき使えない。忘れることを前提に、ふだんの暮らしの中で見直す日をつくりませんか。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66344" y="3035808"/>
            <a:ext cx="6629400" cy="3401568"/>
          </a:xfrm>
          <a:prstGeom prst="roundRect">
            <a:avLst>
              <a:gd name="adj" fmla="val 4839"/>
            </a:avLst>
          </a:prstGeom>
          <a:solidFill>
            <a:srgbClr val="FDF8ED"/>
          </a:solidFill>
          <a:ln w="12700">
            <a:solidFill>
              <a:srgbClr val="FDF8E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6"/>
          <p:cNvSpPr/>
          <p:nvPr/>
        </p:nvSpPr>
        <p:spPr>
          <a:xfrm>
            <a:off x="694944" y="2889504"/>
            <a:ext cx="1554480" cy="301752"/>
          </a:xfrm>
          <a:prstGeom prst="roundRect">
            <a:avLst>
              <a:gd name="adj" fmla="val 50000"/>
            </a:avLst>
          </a:prstGeom>
          <a:solidFill>
            <a:srgbClr val="FD9735"/>
          </a:solidFill>
          <a:ln w="12700">
            <a:solidFill>
              <a:srgbClr val="FD973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 txBox="1"/>
          <p:nvPr/>
        </p:nvSpPr>
        <p:spPr>
          <a:xfrm>
            <a:off x="694944" y="2889504"/>
            <a:ext cx="1554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おうちでチェック</a:t>
            </a:r>
            <a:endParaRPr lang="en-US" sz="1050" dirty="0"/>
          </a:p>
        </p:txBody>
      </p:sp>
      <p:pic>
        <p:nvPicPr>
          <p:cNvPr id="11" name="Image 1" descr="/home/claude/sonae/kit/assets/portrait_s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496" y="3182112"/>
            <a:ext cx="603504" cy="603504"/>
          </a:xfrm>
          <a:prstGeom prst="ellipse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254496" y="3182112"/>
            <a:ext cx="603504" cy="603504"/>
          </a:xfrm>
          <a:prstGeom prst="ellipse">
            <a:avLst/>
          </a:prstGeom>
          <a:ln w="15875">
            <a:solidFill>
              <a:srgbClr val="20A8AC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9"/>
          <p:cNvSpPr txBox="1"/>
          <p:nvPr/>
        </p:nvSpPr>
        <p:spPr>
          <a:xfrm>
            <a:off x="713232" y="329184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今日、家で見てほしいことが、3つあります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13232" y="3767328"/>
            <a:ext cx="292608" cy="292608"/>
          </a:xfrm>
          <a:prstGeom prst="ellipse">
            <a:avLst/>
          </a:prstGeom>
          <a:solidFill>
            <a:srgbClr val="12333D"/>
          </a:solidFill>
          <a:ln w="12700">
            <a:solidFill>
              <a:srgbClr val="12333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1"/>
          <p:cNvSpPr txBox="1"/>
          <p:nvPr/>
        </p:nvSpPr>
        <p:spPr>
          <a:xfrm>
            <a:off x="713232" y="3767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1124712" y="374904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非常食と水の期限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1124712" y="406908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近いものは、今週中に食べる。消費した分や不足している分を、次の買い物で足す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それがそのまま「使いながら、備える（ローリングストック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）」</a:t>
            </a: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になります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713232" y="4517136"/>
            <a:ext cx="6135624" cy="0"/>
          </a:xfrm>
          <a:prstGeom prst="line">
            <a:avLst/>
          </a:prstGeom>
          <a:noFill/>
          <a:ln w="9525">
            <a:solidFill>
              <a:srgbClr val="E3CFA6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5"/>
          <p:cNvSpPr/>
          <p:nvPr/>
        </p:nvSpPr>
        <p:spPr>
          <a:xfrm>
            <a:off x="713232" y="4572000"/>
            <a:ext cx="292608" cy="292608"/>
          </a:xfrm>
          <a:prstGeom prst="ellipse">
            <a:avLst/>
          </a:prstGeom>
          <a:solidFill>
            <a:srgbClr val="12333D"/>
          </a:solidFill>
          <a:ln w="12700">
            <a:solidFill>
              <a:srgbClr val="12333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6"/>
          <p:cNvSpPr txBox="1"/>
          <p:nvPr/>
        </p:nvSpPr>
        <p:spPr>
          <a:xfrm>
            <a:off x="713232" y="45720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1124712" y="4553712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常備薬の期限と、お薬手帳</a:t>
            </a:r>
            <a:endParaRPr lang="en-US" sz="1250" dirty="0"/>
          </a:p>
        </p:txBody>
      </p:sp>
      <p:sp>
        <p:nvSpPr>
          <p:cNvPr id="22" name="Text 18"/>
          <p:cNvSpPr txBox="1"/>
          <p:nvPr/>
        </p:nvSpPr>
        <p:spPr>
          <a:xfrm>
            <a:off x="1124712" y="4873752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箱の期限は、開ける前のものです。目薬・塗り薬・湿布は、開けた日から数えます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万が一の時に、自分が服用しているお薬の名前を言えますか？お薬手帳の控えも、備えのひとつです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000" dirty="0"/>
          </a:p>
        </p:txBody>
      </p:sp>
      <p:sp>
        <p:nvSpPr>
          <p:cNvPr id="23" name="Shape 19"/>
          <p:cNvSpPr/>
          <p:nvPr/>
        </p:nvSpPr>
        <p:spPr>
          <a:xfrm>
            <a:off x="713232" y="5321808"/>
            <a:ext cx="6135624" cy="0"/>
          </a:xfrm>
          <a:prstGeom prst="line">
            <a:avLst/>
          </a:prstGeom>
          <a:noFill/>
          <a:ln w="9525">
            <a:solidFill>
              <a:srgbClr val="E3CFA6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Shape 20"/>
          <p:cNvSpPr/>
          <p:nvPr/>
        </p:nvSpPr>
        <p:spPr>
          <a:xfrm>
            <a:off x="713232" y="5376672"/>
            <a:ext cx="292608" cy="292608"/>
          </a:xfrm>
          <a:prstGeom prst="ellipse">
            <a:avLst/>
          </a:prstGeom>
          <a:solidFill>
            <a:srgbClr val="12333D"/>
          </a:solidFill>
          <a:ln w="12700">
            <a:solidFill>
              <a:srgbClr val="12333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1"/>
          <p:cNvSpPr txBox="1"/>
          <p:nvPr/>
        </p:nvSpPr>
        <p:spPr>
          <a:xfrm>
            <a:off x="713232" y="53766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1124712" y="5358384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置き場所を、家族が知っているか</a:t>
            </a:r>
            <a:endParaRPr lang="en-US" sz="1250" dirty="0"/>
          </a:p>
        </p:txBody>
      </p:sp>
      <p:sp>
        <p:nvSpPr>
          <p:cNvPr id="27" name="Text 23"/>
          <p:cNvSpPr txBox="1"/>
          <p:nvPr/>
        </p:nvSpPr>
        <p:spPr>
          <a:xfrm>
            <a:off x="1124712" y="5678424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置き場所を知っているのが一人だけなら、備蓄は無いのと同じです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どこに何があるか、家族で確認しておきましょう</a:t>
            </a:r>
            <a:r>
              <a:rPr lang="en-US" sz="10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。</a:t>
            </a:r>
            <a:endParaRPr lang="en-US" sz="1000" dirty="0"/>
          </a:p>
        </p:txBody>
      </p:sp>
      <p:sp>
        <p:nvSpPr>
          <p:cNvPr id="28" name="Text 24"/>
          <p:cNvSpPr txBox="1"/>
          <p:nvPr/>
        </p:nvSpPr>
        <p:spPr>
          <a:xfrm>
            <a:off x="713232" y="6163056"/>
            <a:ext cx="6135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 err="1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薬剤師</a:t>
            </a:r>
            <a:r>
              <a:rPr lang="en-US" sz="90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鈴木 佑（ビ・ファルマ株式会社）</a:t>
            </a:r>
            <a:endParaRPr lang="en-US" sz="900" dirty="0"/>
          </a:p>
        </p:txBody>
      </p:sp>
      <p:sp>
        <p:nvSpPr>
          <p:cNvPr id="29" name="Shape 25"/>
          <p:cNvSpPr/>
          <p:nvPr/>
        </p:nvSpPr>
        <p:spPr>
          <a:xfrm>
            <a:off x="466344" y="6601968"/>
            <a:ext cx="4645152" cy="1600200"/>
          </a:xfrm>
          <a:prstGeom prst="roundRect">
            <a:avLst>
              <a:gd name="adj" fmla="val 10286"/>
            </a:avLst>
          </a:prstGeom>
          <a:solidFill>
            <a:srgbClr val="E9F6F7"/>
          </a:solidFill>
          <a:ln w="12700">
            <a:solidFill>
              <a:srgbClr val="E9F6F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6"/>
          <p:cNvSpPr txBox="1"/>
          <p:nvPr/>
        </p:nvSpPr>
        <p:spPr>
          <a:xfrm>
            <a:off x="713232" y="6757416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 err="1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覚えておく役は、スマホのアプリに</a:t>
            </a:r>
            <a:endParaRPr lang="en-US" sz="1450" dirty="0"/>
          </a:p>
        </p:txBody>
      </p:sp>
      <p:sp>
        <p:nvSpPr>
          <p:cNvPr id="31" name="Text 27"/>
          <p:cNvSpPr txBox="1"/>
          <p:nvPr/>
        </p:nvSpPr>
        <p:spPr>
          <a:xfrm>
            <a:off x="713232" y="7132320"/>
            <a:ext cx="4160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45000"/>
              </a:lnSpc>
              <a:buNone/>
            </a:pPr>
            <a:r>
              <a:rPr lang="en-US" sz="100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そなえミル」は、品名・期限・置き場所を記録して、期限が近づくとスマホが知らせる、備蓄の期限管理アプリです。買ったものを捨てずに済ませるために、薬剤師が自分の失敗から作りました。iPhoneでもAndroidでも使えます。</a:t>
            </a:r>
            <a:endParaRPr lang="en-US" sz="1000" dirty="0"/>
          </a:p>
        </p:txBody>
      </p:sp>
      <p:sp>
        <p:nvSpPr>
          <p:cNvPr id="32" name="Shape 28"/>
          <p:cNvSpPr/>
          <p:nvPr/>
        </p:nvSpPr>
        <p:spPr>
          <a:xfrm>
            <a:off x="5266944" y="6601968"/>
            <a:ext cx="1828800" cy="1600200"/>
          </a:xfrm>
          <a:prstGeom prst="roundRect">
            <a:avLst>
              <a:gd name="adj" fmla="val 10286"/>
            </a:avLst>
          </a:prstGeom>
          <a:solidFill>
            <a:srgbClr val="FFFFFF"/>
          </a:solidFill>
          <a:ln w="12700">
            <a:solidFill>
              <a:srgbClr val="DBE8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33" name="Image 2" descr="/home/claude/sonae/kit/assets/qr_pos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9864" y="6693408"/>
            <a:ext cx="822960" cy="822960"/>
          </a:xfrm>
          <a:prstGeom prst="rect">
            <a:avLst/>
          </a:prstGeom>
        </p:spPr>
      </p:pic>
      <p:sp>
        <p:nvSpPr>
          <p:cNvPr id="34" name="Text 29"/>
          <p:cNvSpPr txBox="1"/>
          <p:nvPr/>
        </p:nvSpPr>
        <p:spPr>
          <a:xfrm>
            <a:off x="5340096" y="7516368"/>
            <a:ext cx="1682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75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カメラをかざすと</a:t>
            </a:r>
            <a:endParaRPr lang="en-US" sz="75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750" dirty="0">
                <a:solidFill>
                  <a:srgbClr val="4B6A7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公式ページが開きます</a:t>
            </a:r>
            <a:endParaRPr lang="en-US" sz="750" dirty="0"/>
          </a:p>
        </p:txBody>
      </p:sp>
      <p:sp>
        <p:nvSpPr>
          <p:cNvPr id="35" name="Text 30"/>
          <p:cNvSpPr txBox="1"/>
          <p:nvPr/>
        </p:nvSpPr>
        <p:spPr>
          <a:xfrm>
            <a:off x="5266944" y="77724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そなえミル</a:t>
            </a:r>
            <a:endParaRPr lang="en-US" sz="1200" dirty="0"/>
          </a:p>
        </p:txBody>
      </p:sp>
      <p:sp>
        <p:nvSpPr>
          <p:cNvPr id="36" name="Text 31"/>
          <p:cNvSpPr txBox="1"/>
          <p:nvPr/>
        </p:nvSpPr>
        <p:spPr>
          <a:xfrm>
            <a:off x="5266944" y="7991856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0B7B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 Store／Google Play で検索</a:t>
            </a:r>
            <a:endParaRPr lang="en-US" sz="750" dirty="0"/>
          </a:p>
        </p:txBody>
      </p:sp>
      <p:sp>
        <p:nvSpPr>
          <p:cNvPr id="37" name="Shape 32"/>
          <p:cNvSpPr/>
          <p:nvPr/>
        </p:nvSpPr>
        <p:spPr>
          <a:xfrm>
            <a:off x="466344" y="8339328"/>
            <a:ext cx="324612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BE8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8" name="Text 33"/>
          <p:cNvSpPr txBox="1"/>
          <p:nvPr/>
        </p:nvSpPr>
        <p:spPr>
          <a:xfrm>
            <a:off x="649224" y="843076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7B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無料で使えること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649224" y="8686800"/>
            <a:ext cx="2880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93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30件までの登録、期限のお知らせ、備えの診断。会員登録はなく、登録した中身はスマホの外に出ません。</a:t>
            </a:r>
            <a:endParaRPr lang="en-US" sz="930" dirty="0"/>
          </a:p>
        </p:txBody>
      </p:sp>
      <p:sp>
        <p:nvSpPr>
          <p:cNvPr id="40" name="Shape 35"/>
          <p:cNvSpPr/>
          <p:nvPr/>
        </p:nvSpPr>
        <p:spPr>
          <a:xfrm>
            <a:off x="3849624" y="8339328"/>
            <a:ext cx="3246120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BE8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Text 36"/>
          <p:cNvSpPr txBox="1"/>
          <p:nvPr/>
        </p:nvSpPr>
        <p:spPr>
          <a:xfrm>
            <a:off x="4032504" y="8430768"/>
            <a:ext cx="2880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7B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有料のこと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4032504" y="8686800"/>
            <a:ext cx="2880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93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登録が30件を超えるときなどに、買い切り1,290円（税込）のプレミアムがあります。月額はありません。</a:t>
            </a:r>
            <a:endParaRPr lang="en-US" sz="930" dirty="0"/>
          </a:p>
        </p:txBody>
      </p:sp>
      <p:sp>
        <p:nvSpPr>
          <p:cNvPr id="43" name="Shape 38"/>
          <p:cNvSpPr/>
          <p:nvPr/>
        </p:nvSpPr>
        <p:spPr>
          <a:xfrm>
            <a:off x="466344" y="9345168"/>
            <a:ext cx="6629400" cy="566928"/>
          </a:xfrm>
          <a:prstGeom prst="roundRect">
            <a:avLst>
              <a:gd name="adj" fmla="val 22581"/>
            </a:avLst>
          </a:prstGeom>
          <a:solidFill>
            <a:srgbClr val="FDF8ED"/>
          </a:solidFill>
          <a:ln w="12700">
            <a:solidFill>
              <a:srgbClr val="FDF8E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4" name="Text 39"/>
          <p:cNvSpPr txBox="1"/>
          <p:nvPr/>
        </p:nvSpPr>
        <p:spPr>
          <a:xfrm>
            <a:off x="667512" y="9418320"/>
            <a:ext cx="6355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930" b="1" dirty="0" err="1">
                <a:solidFill>
                  <a:srgbClr val="0B7B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ふだんの期限にも</a:t>
            </a:r>
            <a:r>
              <a:rPr lang="en-US" sz="930" b="1" dirty="0">
                <a:solidFill>
                  <a:srgbClr val="0B7B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</a:t>
            </a:r>
            <a:r>
              <a:rPr lang="en-US" sz="93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サプリメントやプロテイン、大容量の調味料など、防災用品以外の期限も同じように記録できます。</a:t>
            </a:r>
            <a:r>
              <a:rPr lang="en-US" sz="930" b="1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使い切れた分だけ、家庭から捨てる食品が減ります</a:t>
            </a:r>
            <a:r>
              <a:rPr lang="en-US" sz="930" dirty="0">
                <a:solidFill>
                  <a:srgbClr val="1233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（年間224万トン・環境省 令和6年度推計）。</a:t>
            </a:r>
            <a:endParaRPr lang="en-US" sz="930" dirty="0"/>
          </a:p>
        </p:txBody>
      </p:sp>
      <p:sp>
        <p:nvSpPr>
          <p:cNvPr id="45" name="Shape 40"/>
          <p:cNvSpPr/>
          <p:nvPr/>
        </p:nvSpPr>
        <p:spPr>
          <a:xfrm>
            <a:off x="0" y="10232136"/>
            <a:ext cx="7562088" cy="457200"/>
          </a:xfrm>
          <a:prstGeom prst="rect">
            <a:avLst/>
          </a:prstGeom>
          <a:solidFill>
            <a:srgbClr val="12333D"/>
          </a:solidFill>
          <a:ln w="12700">
            <a:solidFill>
              <a:srgbClr val="12333D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6" name="Text 41"/>
          <p:cNvSpPr txBox="1"/>
          <p:nvPr/>
        </p:nvSpPr>
        <p:spPr>
          <a:xfrm>
            <a:off x="466344" y="10321184"/>
            <a:ext cx="269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防災備蓄の期限管理アプリ　そなえミル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7DDE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ouchi-biyou.com/app/sonaemiru/</a:t>
            </a:r>
            <a:endParaRPr lang="en-US" sz="1050" dirty="0"/>
          </a:p>
        </p:txBody>
      </p:sp>
      <p:sp>
        <p:nvSpPr>
          <p:cNvPr id="47" name="Text 42"/>
          <p:cNvSpPr txBox="1"/>
          <p:nvPr/>
        </p:nvSpPr>
        <p:spPr>
          <a:xfrm>
            <a:off x="3291840" y="10287000"/>
            <a:ext cx="38039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750" dirty="0" err="1">
                <a:solidFill>
                  <a:srgbClr val="C7DDE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提供：ビ・ファルマ株式会社（鈴木</a:t>
            </a:r>
            <a:r>
              <a:rPr lang="en-US" sz="750" dirty="0">
                <a:solidFill>
                  <a:srgbClr val="C7DDE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佑）</a:t>
            </a:r>
            <a:endParaRPr lang="en-US" sz="750" dirty="0"/>
          </a:p>
          <a:p>
            <a:pPr marL="0" indent="0" algn="r">
              <a:lnSpc>
                <a:spcPct val="120000"/>
              </a:lnSpc>
              <a:buNone/>
            </a:pPr>
            <a:r>
              <a:rPr lang="en-US" sz="750" dirty="0">
                <a:solidFill>
                  <a:srgbClr val="C7DDE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掲示している自治会・会社は紹介のみで、アプリの制作・運営には関わっていません。</a:t>
            </a:r>
            <a:endParaRPr lang="en-US" sz="750" dirty="0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1BAECA66-6122-3953-7254-C9279B89FB3A}"/>
              </a:ext>
            </a:extLst>
          </p:cNvPr>
          <p:cNvSpPr/>
          <p:nvPr/>
        </p:nvSpPr>
        <p:spPr>
          <a:xfrm>
            <a:off x="5979268" y="521208"/>
            <a:ext cx="961028" cy="97383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8" name="Image 0" descr="/home/claude/sonae/kit/assets/icon_tile.png">
            <a:extLst>
              <a:ext uri="{FF2B5EF4-FFF2-40B4-BE49-F238E27FC236}">
                <a16:creationId xmlns:a16="http://schemas.microsoft.com/office/drawing/2014/main" id="{495E668D-7D9F-DEBD-617B-B57DFA2637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41" t="10211" r="15833" b="13732"/>
          <a:stretch>
            <a:fillRect/>
          </a:stretch>
        </p:blipFill>
        <p:spPr>
          <a:xfrm>
            <a:off x="5935571" y="395040"/>
            <a:ext cx="1048421" cy="11914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naemiru">
  <a:themeElements>
    <a:clrScheme name="Sonaemiru">
      <a:dk1>
        <a:srgbClr val="12333D"/>
      </a:dk1>
      <a:lt1>
        <a:srgbClr val="FFFFFF"/>
      </a:lt1>
      <a:dk2>
        <a:srgbClr val="0B7B85"/>
      </a:dk2>
      <a:lt2>
        <a:srgbClr val="E9F6F7"/>
      </a:lt2>
      <a:accent1>
        <a:srgbClr val="20A8AC"/>
      </a:accent1>
      <a:accent2>
        <a:srgbClr val="FD9735"/>
      </a:accent2>
      <a:accent3>
        <a:srgbClr val="4B6A74"/>
      </a:accent3>
      <a:accent4>
        <a:srgbClr val="FDF8ED"/>
      </a:accent4>
      <a:accent5>
        <a:srgbClr val="DBE8EA"/>
      </a:accent5>
      <a:accent6>
        <a:srgbClr val="C25A4E"/>
      </a:accent6>
      <a:hlink>
        <a:srgbClr val="0B7B85"/>
      </a:hlink>
      <a:folHlink>
        <a:srgbClr val="0B7B85"/>
      </a:folHlink>
    </a:clrScheme>
    <a:fontScheme name="Sonaemiru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278</Words>
  <Application>Microsoft Macintosh PowerPoint</Application>
  <PresentationFormat>ユーザー設定</PresentationFormat>
  <Paragraphs>37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Arial</vt:lpstr>
      <vt:lpstr>Sonaemiru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そなえミル A4ポスター（自治会・企業・薬局向け）</dc:title>
  <dc:subject>PptxGenJS Presentation</dc:subject>
  <dc:creator>ビ・ファルマ株式会社</dc:creator>
  <cp:lastModifiedBy>鈴木 佑</cp:lastModifiedBy>
  <cp:revision>3</cp:revision>
  <dcterms:created xsi:type="dcterms:W3CDTF">2026-10-08T01:20:57Z</dcterms:created>
  <dcterms:modified xsi:type="dcterms:W3CDTF">2026-10-08T14:14:20Z</dcterms:modified>
</cp:coreProperties>
</file>